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256" r:id="rId2"/>
    <p:sldId id="308" r:id="rId3"/>
    <p:sldId id="319" r:id="rId4"/>
    <p:sldId id="258" r:id="rId5"/>
    <p:sldId id="313" r:id="rId6"/>
    <p:sldId id="322" r:id="rId7"/>
    <p:sldId id="307" r:id="rId8"/>
    <p:sldId id="323" r:id="rId9"/>
    <p:sldId id="293" r:id="rId10"/>
    <p:sldId id="300" r:id="rId11"/>
    <p:sldId id="303" r:id="rId12"/>
    <p:sldId id="294" r:id="rId13"/>
    <p:sldId id="290" r:id="rId14"/>
    <p:sldId id="281" r:id="rId15"/>
    <p:sldId id="291" r:id="rId16"/>
    <p:sldId id="292" r:id="rId17"/>
    <p:sldId id="278" r:id="rId18"/>
    <p:sldId id="287" r:id="rId19"/>
    <p:sldId id="315" r:id="rId20"/>
    <p:sldId id="304" r:id="rId21"/>
    <p:sldId id="305" r:id="rId22"/>
    <p:sldId id="266" r:id="rId23"/>
    <p:sldId id="324" r:id="rId24"/>
    <p:sldId id="325" r:id="rId25"/>
    <p:sldId id="328" r:id="rId26"/>
    <p:sldId id="329" r:id="rId27"/>
    <p:sldId id="286" r:id="rId28"/>
    <p:sldId id="321" r:id="rId29"/>
    <p:sldId id="297" r:id="rId30"/>
    <p:sldId id="257" r:id="rId31"/>
    <p:sldId id="270" r:id="rId32"/>
    <p:sldId id="269" r:id="rId33"/>
    <p:sldId id="259" r:id="rId34"/>
    <p:sldId id="260" r:id="rId35"/>
    <p:sldId id="261" r:id="rId36"/>
    <p:sldId id="263" r:id="rId37"/>
    <p:sldId id="268" r:id="rId38"/>
    <p:sldId id="301" r:id="rId39"/>
    <p:sldId id="275" r:id="rId40"/>
    <p:sldId id="274" r:id="rId41"/>
    <p:sldId id="312" r:id="rId42"/>
    <p:sldId id="311" r:id="rId43"/>
    <p:sldId id="272" r:id="rId44"/>
    <p:sldId id="277" r:id="rId45"/>
    <p:sldId id="262" r:id="rId46"/>
    <p:sldId id="276" r:id="rId47"/>
    <p:sldId id="264" r:id="rId48"/>
    <p:sldId id="265"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2FFF"/>
    <a:srgbClr val="243AFF"/>
    <a:srgbClr val="466FFF"/>
    <a:srgbClr val="00FF34"/>
    <a:srgbClr val="F492FF"/>
    <a:srgbClr val="BF46FF"/>
    <a:srgbClr val="FF98DB"/>
    <a:srgbClr val="FFB0F9"/>
    <a:srgbClr val="FF9DF6"/>
    <a:srgbClr val="B24C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19"/>
    <p:restoredTop sz="87840"/>
  </p:normalViewPr>
  <p:slideViewPr>
    <p:cSldViewPr snapToGrid="0" snapToObjects="1" showGuides="1">
      <p:cViewPr>
        <p:scale>
          <a:sx n="91" d="100"/>
          <a:sy n="91" d="100"/>
        </p:scale>
        <p:origin x="680" y="296"/>
      </p:cViewPr>
      <p:guideLst>
        <p:guide orient="horz" pos="21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C56F23-2BB3-1949-B866-477A9E5A4B0E}" type="datetimeFigureOut">
              <a:rPr lang="en-US" smtClean="0"/>
              <a:t>11/15/19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AC82F-EA4E-AC4B-A4A3-D0B0FB7D1ED2}" type="slidenum">
              <a:rPr lang="en-US" smtClean="0"/>
              <a:t>‹#›</a:t>
            </a:fld>
            <a:endParaRPr lang="en-US"/>
          </a:p>
        </p:txBody>
      </p:sp>
    </p:spTree>
    <p:extLst>
      <p:ext uri="{BB962C8B-B14F-4D97-AF65-F5344CB8AC3E}">
        <p14:creationId xmlns:p14="http://schemas.microsoft.com/office/powerpoint/2010/main" val="294241286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endParaRPr lang="en-US" dirty="0"/>
          </a:p>
          <a:p>
            <a:r>
              <a:rPr lang="en-US" dirty="0"/>
              <a:t>I'm happy to be here and excited to share this new project which is my first involving salmonid biology. My background is in functional genomics in plants. And I'm currently a post doc in Steven Roberts lab at UW studying molecular physiology with omics tools. This project is a collaboration with Cristian Gallardo </a:t>
            </a:r>
            <a:r>
              <a:rPr lang="en-US" dirty="0" err="1"/>
              <a:t>Escarate's</a:t>
            </a:r>
            <a:r>
              <a:rPr lang="en-US" dirty="0"/>
              <a:t> lab </a:t>
            </a:r>
            <a:r>
              <a:rPr lang="en-US" dirty="0" err="1"/>
              <a:t>en</a:t>
            </a:r>
            <a:r>
              <a:rPr lang="en-US" dirty="0"/>
              <a:t> Chile . So I'd like to thank my lab and  collaborators </a:t>
            </a:r>
          </a:p>
        </p:txBody>
      </p:sp>
      <p:sp>
        <p:nvSpPr>
          <p:cNvPr id="4" name="Slide Number Placeholder 3"/>
          <p:cNvSpPr>
            <a:spLocks noGrp="1"/>
          </p:cNvSpPr>
          <p:nvPr>
            <p:ph type="sldNum" sz="quarter" idx="5"/>
          </p:nvPr>
        </p:nvSpPr>
        <p:spPr/>
        <p:txBody>
          <a:bodyPr/>
          <a:lstStyle/>
          <a:p>
            <a:fld id="{1A8AC82F-EA4E-AC4B-A4A3-D0B0FB7D1ED2}" type="slidenum">
              <a:rPr lang="en-US" smtClean="0"/>
              <a:t>1</a:t>
            </a:fld>
            <a:endParaRPr lang="en-US"/>
          </a:p>
        </p:txBody>
      </p:sp>
    </p:spTree>
    <p:extLst>
      <p:ext uri="{BB962C8B-B14F-4D97-AF65-F5344CB8AC3E}">
        <p14:creationId xmlns:p14="http://schemas.microsoft.com/office/powerpoint/2010/main" val="398096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with 5x coverage in ¾ individuals per group </a:t>
            </a:r>
            <a:endParaRPr lang="en-US" dirty="0"/>
          </a:p>
        </p:txBody>
      </p:sp>
      <p:sp>
        <p:nvSpPr>
          <p:cNvPr id="4" name="Slide Number Placeholder 3"/>
          <p:cNvSpPr>
            <a:spLocks noGrp="1"/>
          </p:cNvSpPr>
          <p:nvPr>
            <p:ph type="sldNum" sz="quarter" idx="5"/>
          </p:nvPr>
        </p:nvSpPr>
        <p:spPr/>
        <p:txBody>
          <a:bodyPr/>
          <a:lstStyle/>
          <a:p>
            <a:fld id="{1A8AC82F-EA4E-AC4B-A4A3-D0B0FB7D1ED2}" type="slidenum">
              <a:rPr lang="en-US" smtClean="0"/>
              <a:t>11</a:t>
            </a:fld>
            <a:endParaRPr lang="en-US"/>
          </a:p>
        </p:txBody>
      </p:sp>
    </p:spTree>
    <p:extLst>
      <p:ext uri="{BB962C8B-B14F-4D97-AF65-F5344CB8AC3E}">
        <p14:creationId xmlns:p14="http://schemas.microsoft.com/office/powerpoint/2010/main" val="2405131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Filtered at 5x coverage within a sample and 3x coverage by individuals within a group</a:t>
            </a:r>
          </a:p>
        </p:txBody>
      </p:sp>
      <p:sp>
        <p:nvSpPr>
          <p:cNvPr id="4" name="Slide Number Placeholder 3"/>
          <p:cNvSpPr>
            <a:spLocks noGrp="1"/>
          </p:cNvSpPr>
          <p:nvPr>
            <p:ph type="sldNum" sz="quarter" idx="5"/>
          </p:nvPr>
        </p:nvSpPr>
        <p:spPr/>
        <p:txBody>
          <a:bodyPr/>
          <a:lstStyle/>
          <a:p>
            <a:fld id="{1A8AC82F-EA4E-AC4B-A4A3-D0B0FB7D1ED2}" type="slidenum">
              <a:rPr lang="en-US" smtClean="0"/>
              <a:t>12</a:t>
            </a:fld>
            <a:endParaRPr lang="en-US"/>
          </a:p>
        </p:txBody>
      </p:sp>
    </p:spTree>
    <p:extLst>
      <p:ext uri="{BB962C8B-B14F-4D97-AF65-F5344CB8AC3E}">
        <p14:creationId xmlns:p14="http://schemas.microsoft.com/office/powerpoint/2010/main" val="237122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DMRs</a:t>
            </a:r>
          </a:p>
        </p:txBody>
      </p:sp>
      <p:sp>
        <p:nvSpPr>
          <p:cNvPr id="4" name="Slide Number Placeholder 3"/>
          <p:cNvSpPr>
            <a:spLocks noGrp="1"/>
          </p:cNvSpPr>
          <p:nvPr>
            <p:ph type="sldNum" sz="quarter" idx="5"/>
          </p:nvPr>
        </p:nvSpPr>
        <p:spPr/>
        <p:txBody>
          <a:bodyPr/>
          <a:lstStyle/>
          <a:p>
            <a:fld id="{1A8AC82F-EA4E-AC4B-A4A3-D0B0FB7D1ED2}" type="slidenum">
              <a:rPr lang="en-US" smtClean="0"/>
              <a:t>13</a:t>
            </a:fld>
            <a:endParaRPr lang="en-US"/>
          </a:p>
        </p:txBody>
      </p:sp>
    </p:spTree>
    <p:extLst>
      <p:ext uri="{BB962C8B-B14F-4D97-AF65-F5344CB8AC3E}">
        <p14:creationId xmlns:p14="http://schemas.microsoft.com/office/powerpoint/2010/main" val="2390253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DMRs</a:t>
            </a:r>
          </a:p>
        </p:txBody>
      </p:sp>
      <p:sp>
        <p:nvSpPr>
          <p:cNvPr id="4" name="Slide Number Placeholder 3"/>
          <p:cNvSpPr>
            <a:spLocks noGrp="1"/>
          </p:cNvSpPr>
          <p:nvPr>
            <p:ph type="sldNum" sz="quarter" idx="5"/>
          </p:nvPr>
        </p:nvSpPr>
        <p:spPr/>
        <p:txBody>
          <a:bodyPr/>
          <a:lstStyle/>
          <a:p>
            <a:fld id="{1A8AC82F-EA4E-AC4B-A4A3-D0B0FB7D1ED2}" type="slidenum">
              <a:rPr lang="en-US" smtClean="0"/>
              <a:t>14</a:t>
            </a:fld>
            <a:endParaRPr lang="en-US"/>
          </a:p>
        </p:txBody>
      </p:sp>
    </p:spTree>
    <p:extLst>
      <p:ext uri="{BB962C8B-B14F-4D97-AF65-F5344CB8AC3E}">
        <p14:creationId xmlns:p14="http://schemas.microsoft.com/office/powerpoint/2010/main" val="95529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Maintenance of marks at low temperature make infection less bad?</a:t>
            </a:r>
          </a:p>
        </p:txBody>
      </p:sp>
      <p:sp>
        <p:nvSpPr>
          <p:cNvPr id="4" name="Slide Number Placeholder 3"/>
          <p:cNvSpPr>
            <a:spLocks noGrp="1"/>
          </p:cNvSpPr>
          <p:nvPr>
            <p:ph type="sldNum" sz="quarter" idx="5"/>
          </p:nvPr>
        </p:nvSpPr>
        <p:spPr/>
        <p:txBody>
          <a:bodyPr/>
          <a:lstStyle/>
          <a:p>
            <a:fld id="{1A8AC82F-EA4E-AC4B-A4A3-D0B0FB7D1ED2}" type="slidenum">
              <a:rPr lang="en-US" smtClean="0"/>
              <a:t>15</a:t>
            </a:fld>
            <a:endParaRPr lang="en-US"/>
          </a:p>
        </p:txBody>
      </p:sp>
    </p:spTree>
    <p:extLst>
      <p:ext uri="{BB962C8B-B14F-4D97-AF65-F5344CB8AC3E}">
        <p14:creationId xmlns:p14="http://schemas.microsoft.com/office/powerpoint/2010/main" val="1521892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Intron methylation correlates with reduced gene expression: https://</a:t>
            </a:r>
            <a:r>
              <a:rPr lang="en-US" dirty="0" err="1"/>
              <a:t>epigeneticsandchromatin.biomedcentral.com</a:t>
            </a:r>
            <a:r>
              <a:rPr lang="en-US" dirty="0"/>
              <a:t>/articles/10.1186/s13072-018-0205-1   (</a:t>
            </a:r>
            <a:r>
              <a:rPr lang="en-US" dirty="0" err="1"/>
              <a:t>agrin</a:t>
            </a:r>
            <a:r>
              <a:rPr lang="en-US" dirty="0"/>
              <a:t>: https://</a:t>
            </a:r>
            <a:r>
              <a:rPr lang="en-US" dirty="0" err="1"/>
              <a:t>www.sciencedirect.com</a:t>
            </a:r>
            <a:r>
              <a:rPr lang="en-US" dirty="0"/>
              <a:t>/science/article/</a:t>
            </a:r>
            <a:r>
              <a:rPr lang="en-US" dirty="0" err="1"/>
              <a:t>pii</a:t>
            </a:r>
            <a:r>
              <a:rPr lang="en-US" dirty="0"/>
              <a:t>/S2211124719308022) </a:t>
            </a:r>
          </a:p>
        </p:txBody>
      </p:sp>
      <p:sp>
        <p:nvSpPr>
          <p:cNvPr id="4" name="Slide Number Placeholder 3"/>
          <p:cNvSpPr>
            <a:spLocks noGrp="1"/>
          </p:cNvSpPr>
          <p:nvPr>
            <p:ph type="sldNum" sz="quarter" idx="5"/>
          </p:nvPr>
        </p:nvSpPr>
        <p:spPr/>
        <p:txBody>
          <a:bodyPr/>
          <a:lstStyle/>
          <a:p>
            <a:fld id="{1A8AC82F-EA4E-AC4B-A4A3-D0B0FB7D1ED2}" type="slidenum">
              <a:rPr lang="en-US" smtClean="0"/>
              <a:t>16</a:t>
            </a:fld>
            <a:endParaRPr lang="en-US"/>
          </a:p>
        </p:txBody>
      </p:sp>
    </p:spTree>
    <p:extLst>
      <p:ext uri="{BB962C8B-B14F-4D97-AF65-F5344CB8AC3E}">
        <p14:creationId xmlns:p14="http://schemas.microsoft.com/office/powerpoint/2010/main" val="267629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DMRs; colored by temperature and shaded by salinity</a:t>
            </a:r>
          </a:p>
        </p:txBody>
      </p:sp>
      <p:sp>
        <p:nvSpPr>
          <p:cNvPr id="4" name="Slide Number Placeholder 3"/>
          <p:cNvSpPr>
            <a:spLocks noGrp="1"/>
          </p:cNvSpPr>
          <p:nvPr>
            <p:ph type="sldNum" sz="quarter" idx="5"/>
          </p:nvPr>
        </p:nvSpPr>
        <p:spPr/>
        <p:txBody>
          <a:bodyPr/>
          <a:lstStyle/>
          <a:p>
            <a:fld id="{1A8AC82F-EA4E-AC4B-A4A3-D0B0FB7D1ED2}" type="slidenum">
              <a:rPr lang="en-US" smtClean="0"/>
              <a:t>17</a:t>
            </a:fld>
            <a:endParaRPr lang="en-US"/>
          </a:p>
        </p:txBody>
      </p:sp>
    </p:spTree>
    <p:extLst>
      <p:ext uri="{BB962C8B-B14F-4D97-AF65-F5344CB8AC3E}">
        <p14:creationId xmlns:p14="http://schemas.microsoft.com/office/powerpoint/2010/main" val="3881927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DMRs</a:t>
            </a:r>
          </a:p>
        </p:txBody>
      </p:sp>
      <p:sp>
        <p:nvSpPr>
          <p:cNvPr id="4" name="Slide Number Placeholder 3"/>
          <p:cNvSpPr>
            <a:spLocks noGrp="1"/>
          </p:cNvSpPr>
          <p:nvPr>
            <p:ph type="sldNum" sz="quarter" idx="5"/>
          </p:nvPr>
        </p:nvSpPr>
        <p:spPr/>
        <p:txBody>
          <a:bodyPr/>
          <a:lstStyle/>
          <a:p>
            <a:fld id="{1A8AC82F-EA4E-AC4B-A4A3-D0B0FB7D1ED2}" type="slidenum">
              <a:rPr lang="en-US" smtClean="0"/>
              <a:t>18</a:t>
            </a:fld>
            <a:endParaRPr lang="en-US"/>
          </a:p>
        </p:txBody>
      </p:sp>
    </p:spTree>
    <p:extLst>
      <p:ext uri="{BB962C8B-B14F-4D97-AF65-F5344CB8AC3E}">
        <p14:creationId xmlns:p14="http://schemas.microsoft.com/office/powerpoint/2010/main" val="1041192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 body methylation and downstream of gene. Are their targets?</a:t>
            </a:r>
          </a:p>
          <a:p>
            <a:r>
              <a:rPr lang="en-US" dirty="0"/>
              <a:t>HoxC8 over expression inhibits glycolysis (decreases glucose uptake and lactate production) and increases TCA activity (https://</a:t>
            </a:r>
            <a:r>
              <a:rPr lang="en-US" dirty="0" err="1"/>
              <a:t>www.ncbi.nlm.nih.gov</a:t>
            </a:r>
            <a:r>
              <a:rPr lang="en-US" dirty="0"/>
              <a:t>/</a:t>
            </a:r>
            <a:r>
              <a:rPr lang="en-US" dirty="0" err="1"/>
              <a:t>pmc</a:t>
            </a:r>
            <a:r>
              <a:rPr lang="en-US" dirty="0"/>
              <a:t>/articles/PMC4564361/)</a:t>
            </a:r>
          </a:p>
          <a:p>
            <a:endParaRPr lang="en-US" dirty="0"/>
          </a:p>
          <a:p>
            <a:endParaRPr lang="en-US" dirty="0"/>
          </a:p>
          <a:p>
            <a:pPr marL="285750" indent="-285750">
              <a:buFont typeface="Arial" panose="020B0604020202020204" pitchFamily="34" charset="0"/>
              <a:buChar char="•"/>
            </a:pPr>
            <a:r>
              <a:rPr lang="en-US" sz="900" dirty="0"/>
              <a:t>Involved in cell differentiation and multicellular organism development, region specificity of skin (</a:t>
            </a:r>
            <a:r>
              <a:rPr lang="en-US" sz="900" dirty="0" err="1"/>
              <a:t>Chuong</a:t>
            </a:r>
            <a:r>
              <a:rPr lang="en-US" sz="900" dirty="0"/>
              <a:t>, 2003 </a:t>
            </a:r>
            <a:r>
              <a:rPr lang="en-US" sz="900" i="1" dirty="0"/>
              <a:t>J Invest Dermatol.)</a:t>
            </a:r>
            <a:endParaRPr lang="en-US" sz="900" dirty="0"/>
          </a:p>
          <a:p>
            <a:pPr marL="285750" indent="-285750">
              <a:buFont typeface="Arial" panose="020B0604020202020204" pitchFamily="34" charset="0"/>
              <a:buChar char="•"/>
            </a:pPr>
            <a:r>
              <a:rPr lang="en-US" sz="900" dirty="0"/>
              <a:t>Gene-body hypermethylation is associated with elevated HOX expression (Li, Huang, Wei 2019 </a:t>
            </a:r>
            <a:r>
              <a:rPr lang="en-US" sz="900" i="1" dirty="0"/>
              <a:t>Cancers</a:t>
            </a:r>
            <a:r>
              <a:rPr lang="en-US" sz="900" dirty="0"/>
              <a:t>)</a:t>
            </a:r>
          </a:p>
          <a:p>
            <a:endParaRPr lang="en-US" dirty="0"/>
          </a:p>
          <a:p>
            <a:endParaRPr lang="en-US" dirty="0"/>
          </a:p>
        </p:txBody>
      </p:sp>
      <p:sp>
        <p:nvSpPr>
          <p:cNvPr id="4" name="Slide Number Placeholder 3"/>
          <p:cNvSpPr>
            <a:spLocks noGrp="1"/>
          </p:cNvSpPr>
          <p:nvPr>
            <p:ph type="sldNum" sz="quarter" idx="5"/>
          </p:nvPr>
        </p:nvSpPr>
        <p:spPr/>
        <p:txBody>
          <a:bodyPr/>
          <a:lstStyle/>
          <a:p>
            <a:fld id="{1A8AC82F-EA4E-AC4B-A4A3-D0B0FB7D1ED2}" type="slidenum">
              <a:rPr lang="en-US" smtClean="0"/>
              <a:t>19</a:t>
            </a:fld>
            <a:endParaRPr lang="en-US"/>
          </a:p>
        </p:txBody>
      </p:sp>
    </p:spTree>
    <p:extLst>
      <p:ext uri="{BB962C8B-B14F-4D97-AF65-F5344CB8AC3E}">
        <p14:creationId xmlns:p14="http://schemas.microsoft.com/office/powerpoint/2010/main" val="2190629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 body methylation and downstream of gene. Are their targets?</a:t>
            </a:r>
          </a:p>
          <a:p>
            <a:r>
              <a:rPr lang="en-US" dirty="0"/>
              <a:t>HoxC8 over expression inhibits glycolysis (decreases glucose uptake and lactate production) and increases TCA activity (https://</a:t>
            </a:r>
            <a:r>
              <a:rPr lang="en-US" dirty="0" err="1"/>
              <a:t>www.ncbi.nlm.nih.gov</a:t>
            </a:r>
            <a:r>
              <a:rPr lang="en-US" dirty="0"/>
              <a:t>/</a:t>
            </a:r>
            <a:r>
              <a:rPr lang="en-US" dirty="0" err="1"/>
              <a:t>pmc</a:t>
            </a:r>
            <a:r>
              <a:rPr lang="en-US" dirty="0"/>
              <a:t>/articles/PMC4564361/)</a:t>
            </a:r>
          </a:p>
        </p:txBody>
      </p:sp>
      <p:sp>
        <p:nvSpPr>
          <p:cNvPr id="4" name="Slide Number Placeholder 3"/>
          <p:cNvSpPr>
            <a:spLocks noGrp="1"/>
          </p:cNvSpPr>
          <p:nvPr>
            <p:ph type="sldNum" sz="quarter" idx="5"/>
          </p:nvPr>
        </p:nvSpPr>
        <p:spPr/>
        <p:txBody>
          <a:bodyPr/>
          <a:lstStyle/>
          <a:p>
            <a:fld id="{1A8AC82F-EA4E-AC4B-A4A3-D0B0FB7D1ED2}" type="slidenum">
              <a:rPr lang="en-US" smtClean="0"/>
              <a:t>20</a:t>
            </a:fld>
            <a:endParaRPr lang="en-US"/>
          </a:p>
        </p:txBody>
      </p:sp>
    </p:spTree>
    <p:extLst>
      <p:ext uri="{BB962C8B-B14F-4D97-AF65-F5344CB8AC3E}">
        <p14:creationId xmlns:p14="http://schemas.microsoft.com/office/powerpoint/2010/main" val="2782325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Salmon are faced with environmental challenges in the face of climate change. For instance ocean </a:t>
            </a:r>
          </a:p>
          <a:p>
            <a:endParaRPr lang="en-US" dirty="0"/>
          </a:p>
          <a:p>
            <a:endParaRPr lang="en-US" dirty="0"/>
          </a:p>
          <a:p>
            <a:endParaRPr lang="en-US" dirty="0"/>
          </a:p>
          <a:p>
            <a:r>
              <a:rPr lang="en-US" dirty="0"/>
              <a:t>Changing environmental conditions are a threat to Salmon. Stress and immunity (https://</a:t>
            </a:r>
            <a:r>
              <a:rPr lang="en-US" dirty="0" err="1"/>
              <a:t>journals.plos.org</a:t>
            </a:r>
            <a:r>
              <a:rPr lang="en-US" dirty="0"/>
              <a:t>/</a:t>
            </a:r>
            <a:r>
              <a:rPr lang="en-US" dirty="0" err="1"/>
              <a:t>plosone</a:t>
            </a:r>
            <a:r>
              <a:rPr lang="en-US" dirty="0"/>
              <a:t>/</a:t>
            </a:r>
            <a:r>
              <a:rPr lang="en-US" dirty="0" err="1"/>
              <a:t>article?id</a:t>
            </a:r>
            <a:r>
              <a:rPr lang="en-US" dirty="0"/>
              <a:t>=10.1371/journal.pone.0054656)</a:t>
            </a:r>
          </a:p>
        </p:txBody>
      </p:sp>
      <p:sp>
        <p:nvSpPr>
          <p:cNvPr id="4" name="Slide Number Placeholder 3"/>
          <p:cNvSpPr>
            <a:spLocks noGrp="1"/>
          </p:cNvSpPr>
          <p:nvPr>
            <p:ph type="sldNum" sz="quarter" idx="5"/>
          </p:nvPr>
        </p:nvSpPr>
        <p:spPr/>
        <p:txBody>
          <a:bodyPr/>
          <a:lstStyle/>
          <a:p>
            <a:fld id="{1A8AC82F-EA4E-AC4B-A4A3-D0B0FB7D1ED2}" type="slidenum">
              <a:rPr lang="en-US" smtClean="0"/>
              <a:t>2</a:t>
            </a:fld>
            <a:endParaRPr lang="en-US"/>
          </a:p>
        </p:txBody>
      </p:sp>
    </p:spTree>
    <p:extLst>
      <p:ext uri="{BB962C8B-B14F-4D97-AF65-F5344CB8AC3E}">
        <p14:creationId xmlns:p14="http://schemas.microsoft.com/office/powerpoint/2010/main" val="564981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 body methylation and downstream of gene. Are their targets?</a:t>
            </a:r>
          </a:p>
          <a:p>
            <a:r>
              <a:rPr lang="en-US" dirty="0"/>
              <a:t>HoxC8 over expression inhibits glycolysis (decreases glucose uptake and lactate production) and increases TCA activity (https://</a:t>
            </a:r>
            <a:r>
              <a:rPr lang="en-US" dirty="0" err="1"/>
              <a:t>www.ncbi.nlm.nih.gov</a:t>
            </a:r>
            <a:r>
              <a:rPr lang="en-US" dirty="0"/>
              <a:t>/</a:t>
            </a:r>
            <a:r>
              <a:rPr lang="en-US" dirty="0" err="1"/>
              <a:t>pmc</a:t>
            </a:r>
            <a:r>
              <a:rPr lang="en-US" dirty="0"/>
              <a:t>/articles/PMC4564361/)</a:t>
            </a:r>
          </a:p>
        </p:txBody>
      </p:sp>
      <p:sp>
        <p:nvSpPr>
          <p:cNvPr id="4" name="Slide Number Placeholder 3"/>
          <p:cNvSpPr>
            <a:spLocks noGrp="1"/>
          </p:cNvSpPr>
          <p:nvPr>
            <p:ph type="sldNum" sz="quarter" idx="5"/>
          </p:nvPr>
        </p:nvSpPr>
        <p:spPr/>
        <p:txBody>
          <a:bodyPr/>
          <a:lstStyle/>
          <a:p>
            <a:fld id="{1A8AC82F-EA4E-AC4B-A4A3-D0B0FB7D1ED2}" type="slidenum">
              <a:rPr lang="en-US" smtClean="0"/>
              <a:t>21</a:t>
            </a:fld>
            <a:endParaRPr lang="en-US"/>
          </a:p>
        </p:txBody>
      </p:sp>
    </p:spTree>
    <p:extLst>
      <p:ext uri="{BB962C8B-B14F-4D97-AF65-F5344CB8AC3E}">
        <p14:creationId xmlns:p14="http://schemas.microsoft.com/office/powerpoint/2010/main" val="2674492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 the epigenetic marks that lead to an optimal response and use those to control gene regulation. Because epigenetics are upstream of gene expression, they have the power to control more through fewer changes. </a:t>
            </a:r>
          </a:p>
          <a:p>
            <a:endParaRPr lang="en-US" dirty="0"/>
          </a:p>
          <a:p>
            <a:r>
              <a:rPr lang="en-US" dirty="0"/>
              <a:t>Put together with expression data to get a clearer picture how methylation is controlling regulation</a:t>
            </a:r>
          </a:p>
        </p:txBody>
      </p:sp>
      <p:sp>
        <p:nvSpPr>
          <p:cNvPr id="4" name="Slide Number Placeholder 3"/>
          <p:cNvSpPr>
            <a:spLocks noGrp="1"/>
          </p:cNvSpPr>
          <p:nvPr>
            <p:ph type="sldNum" sz="quarter" idx="5"/>
          </p:nvPr>
        </p:nvSpPr>
        <p:spPr/>
        <p:txBody>
          <a:bodyPr/>
          <a:lstStyle/>
          <a:p>
            <a:fld id="{1A8AC82F-EA4E-AC4B-A4A3-D0B0FB7D1ED2}" type="slidenum">
              <a:rPr lang="en-US" smtClean="0"/>
              <a:t>22</a:t>
            </a:fld>
            <a:endParaRPr lang="en-US"/>
          </a:p>
        </p:txBody>
      </p:sp>
    </p:spTree>
    <p:extLst>
      <p:ext uri="{BB962C8B-B14F-4D97-AF65-F5344CB8AC3E}">
        <p14:creationId xmlns:p14="http://schemas.microsoft.com/office/powerpoint/2010/main" val="2803680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 the epigenetic marks that lead to an optimal response and use those to control gene regulation. Because epigenetics are upstream of gene expression, they have the power to control more through fewer changes. </a:t>
            </a:r>
          </a:p>
          <a:p>
            <a:endParaRPr lang="en-US" dirty="0"/>
          </a:p>
          <a:p>
            <a:r>
              <a:rPr lang="en-US" dirty="0"/>
              <a:t>Put together with expression data to get a clearer picture how methylation is controlling regulation</a:t>
            </a:r>
          </a:p>
        </p:txBody>
      </p:sp>
      <p:sp>
        <p:nvSpPr>
          <p:cNvPr id="4" name="Slide Number Placeholder 3"/>
          <p:cNvSpPr>
            <a:spLocks noGrp="1"/>
          </p:cNvSpPr>
          <p:nvPr>
            <p:ph type="sldNum" sz="quarter" idx="5"/>
          </p:nvPr>
        </p:nvSpPr>
        <p:spPr/>
        <p:txBody>
          <a:bodyPr/>
          <a:lstStyle/>
          <a:p>
            <a:fld id="{1A8AC82F-EA4E-AC4B-A4A3-D0B0FB7D1ED2}" type="slidenum">
              <a:rPr lang="en-US" smtClean="0"/>
              <a:t>23</a:t>
            </a:fld>
            <a:endParaRPr lang="en-US"/>
          </a:p>
        </p:txBody>
      </p:sp>
    </p:spTree>
    <p:extLst>
      <p:ext uri="{BB962C8B-B14F-4D97-AF65-F5344CB8AC3E}">
        <p14:creationId xmlns:p14="http://schemas.microsoft.com/office/powerpoint/2010/main" val="4256697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apparent fine balance between cell proliferation and damage control that is trying to be achieved</a:t>
            </a:r>
          </a:p>
          <a:p>
            <a:endParaRPr lang="en-US" dirty="0"/>
          </a:p>
          <a:p>
            <a:r>
              <a:rPr lang="en-US" dirty="0"/>
              <a:t>Capture the epigenetic marks that lead to an optimal response and use those to control gene regulation. Because epigenetics are upstream of gene expression, they have the power to control more through fewer changes. </a:t>
            </a:r>
          </a:p>
          <a:p>
            <a:endParaRPr lang="en-US" dirty="0"/>
          </a:p>
          <a:p>
            <a:r>
              <a:rPr lang="en-US" dirty="0"/>
              <a:t>Put together with expression data to get a clearer picture how methylation is controlling regulation</a:t>
            </a:r>
          </a:p>
        </p:txBody>
      </p:sp>
      <p:sp>
        <p:nvSpPr>
          <p:cNvPr id="4" name="Slide Number Placeholder 3"/>
          <p:cNvSpPr>
            <a:spLocks noGrp="1"/>
          </p:cNvSpPr>
          <p:nvPr>
            <p:ph type="sldNum" sz="quarter" idx="5"/>
          </p:nvPr>
        </p:nvSpPr>
        <p:spPr/>
        <p:txBody>
          <a:bodyPr/>
          <a:lstStyle/>
          <a:p>
            <a:fld id="{1A8AC82F-EA4E-AC4B-A4A3-D0B0FB7D1ED2}" type="slidenum">
              <a:rPr lang="en-US" smtClean="0"/>
              <a:t>24</a:t>
            </a:fld>
            <a:endParaRPr lang="en-US"/>
          </a:p>
        </p:txBody>
      </p:sp>
    </p:spTree>
    <p:extLst>
      <p:ext uri="{BB962C8B-B14F-4D97-AF65-F5344CB8AC3E}">
        <p14:creationId xmlns:p14="http://schemas.microsoft.com/office/powerpoint/2010/main" val="3971612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 the epigenetic marks that lead to an optimal response and use those to control gene regulation. Because epigenetics are upstream of gene expression, they have the power to control more through fewer changes. </a:t>
            </a:r>
          </a:p>
          <a:p>
            <a:endParaRPr lang="en-US" dirty="0"/>
          </a:p>
          <a:p>
            <a:r>
              <a:rPr lang="en-US" dirty="0"/>
              <a:t>Put together with expression data to get a clearer picture how methylation is controlling regulation</a:t>
            </a:r>
          </a:p>
        </p:txBody>
      </p:sp>
      <p:sp>
        <p:nvSpPr>
          <p:cNvPr id="4" name="Slide Number Placeholder 3"/>
          <p:cNvSpPr>
            <a:spLocks noGrp="1"/>
          </p:cNvSpPr>
          <p:nvPr>
            <p:ph type="sldNum" sz="quarter" idx="5"/>
          </p:nvPr>
        </p:nvSpPr>
        <p:spPr/>
        <p:txBody>
          <a:bodyPr/>
          <a:lstStyle/>
          <a:p>
            <a:fld id="{1A8AC82F-EA4E-AC4B-A4A3-D0B0FB7D1ED2}" type="slidenum">
              <a:rPr lang="en-US" smtClean="0"/>
              <a:t>25</a:t>
            </a:fld>
            <a:endParaRPr lang="en-US"/>
          </a:p>
        </p:txBody>
      </p:sp>
    </p:spTree>
    <p:extLst>
      <p:ext uri="{BB962C8B-B14F-4D97-AF65-F5344CB8AC3E}">
        <p14:creationId xmlns:p14="http://schemas.microsoft.com/office/powerpoint/2010/main" val="3844027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 the epigenetic marks that lead to an optimal response and use those to control gene regulation. Because epigenetics are upstream of gene expression, they have the power to control more through fewer changes. </a:t>
            </a:r>
          </a:p>
          <a:p>
            <a:endParaRPr lang="en-US" dirty="0"/>
          </a:p>
          <a:p>
            <a:r>
              <a:rPr lang="en-US" dirty="0"/>
              <a:t>Put together with expression data to get a clearer picture how methylation is controlling regulation</a:t>
            </a:r>
          </a:p>
        </p:txBody>
      </p:sp>
      <p:sp>
        <p:nvSpPr>
          <p:cNvPr id="4" name="Slide Number Placeholder 3"/>
          <p:cNvSpPr>
            <a:spLocks noGrp="1"/>
          </p:cNvSpPr>
          <p:nvPr>
            <p:ph type="sldNum" sz="quarter" idx="5"/>
          </p:nvPr>
        </p:nvSpPr>
        <p:spPr/>
        <p:txBody>
          <a:bodyPr/>
          <a:lstStyle/>
          <a:p>
            <a:fld id="{1A8AC82F-EA4E-AC4B-A4A3-D0B0FB7D1ED2}" type="slidenum">
              <a:rPr lang="en-US" smtClean="0"/>
              <a:t>26</a:t>
            </a:fld>
            <a:endParaRPr lang="en-US"/>
          </a:p>
        </p:txBody>
      </p:sp>
    </p:spTree>
    <p:extLst>
      <p:ext uri="{BB962C8B-B14F-4D97-AF65-F5344CB8AC3E}">
        <p14:creationId xmlns:p14="http://schemas.microsoft.com/office/powerpoint/2010/main" val="49083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DMRs</a:t>
            </a:r>
          </a:p>
        </p:txBody>
      </p:sp>
      <p:sp>
        <p:nvSpPr>
          <p:cNvPr id="4" name="Slide Number Placeholder 3"/>
          <p:cNvSpPr>
            <a:spLocks noGrp="1"/>
          </p:cNvSpPr>
          <p:nvPr>
            <p:ph type="sldNum" sz="quarter" idx="5"/>
          </p:nvPr>
        </p:nvSpPr>
        <p:spPr/>
        <p:txBody>
          <a:bodyPr/>
          <a:lstStyle/>
          <a:p>
            <a:fld id="{1A8AC82F-EA4E-AC4B-A4A3-D0B0FB7D1ED2}" type="slidenum">
              <a:rPr lang="en-US" smtClean="0"/>
              <a:t>27</a:t>
            </a:fld>
            <a:endParaRPr lang="en-US"/>
          </a:p>
        </p:txBody>
      </p:sp>
    </p:spTree>
    <p:extLst>
      <p:ext uri="{BB962C8B-B14F-4D97-AF65-F5344CB8AC3E}">
        <p14:creationId xmlns:p14="http://schemas.microsoft.com/office/powerpoint/2010/main" val="3989982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Intron methylation correlates with reduced gene expression: https://</a:t>
            </a:r>
            <a:r>
              <a:rPr lang="en-US" dirty="0" err="1"/>
              <a:t>epigeneticsandchromatin.biomedcentral.com</a:t>
            </a:r>
            <a:r>
              <a:rPr lang="en-US" dirty="0"/>
              <a:t>/articles/10.1186/s13072-018-0205-1   (</a:t>
            </a:r>
            <a:r>
              <a:rPr lang="en-US" dirty="0" err="1"/>
              <a:t>agrin</a:t>
            </a:r>
            <a:r>
              <a:rPr lang="en-US" dirty="0"/>
              <a:t>: https://</a:t>
            </a:r>
            <a:r>
              <a:rPr lang="en-US" dirty="0" err="1"/>
              <a:t>www.sciencedirect.com</a:t>
            </a:r>
            <a:r>
              <a:rPr lang="en-US" dirty="0"/>
              <a:t>/science/article/</a:t>
            </a:r>
            <a:r>
              <a:rPr lang="en-US" dirty="0" err="1"/>
              <a:t>pii</a:t>
            </a:r>
            <a:r>
              <a:rPr lang="en-US" dirty="0"/>
              <a:t>/S2211124719308022) </a:t>
            </a:r>
          </a:p>
        </p:txBody>
      </p:sp>
      <p:sp>
        <p:nvSpPr>
          <p:cNvPr id="4" name="Slide Number Placeholder 3"/>
          <p:cNvSpPr>
            <a:spLocks noGrp="1"/>
          </p:cNvSpPr>
          <p:nvPr>
            <p:ph type="sldNum" sz="quarter" idx="5"/>
          </p:nvPr>
        </p:nvSpPr>
        <p:spPr/>
        <p:txBody>
          <a:bodyPr/>
          <a:lstStyle/>
          <a:p>
            <a:fld id="{1A8AC82F-EA4E-AC4B-A4A3-D0B0FB7D1ED2}" type="slidenum">
              <a:rPr lang="en-US" smtClean="0"/>
              <a:t>28</a:t>
            </a:fld>
            <a:endParaRPr lang="en-US"/>
          </a:p>
        </p:txBody>
      </p:sp>
    </p:spTree>
    <p:extLst>
      <p:ext uri="{BB962C8B-B14F-4D97-AF65-F5344CB8AC3E}">
        <p14:creationId xmlns:p14="http://schemas.microsoft.com/office/powerpoint/2010/main" val="2261304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High temperature alone is not enough to elicit this response</a:t>
            </a:r>
            <a:endParaRPr lang="en-US" sz="800" dirty="0"/>
          </a:p>
          <a:p>
            <a:endParaRPr lang="en-US" dirty="0"/>
          </a:p>
        </p:txBody>
      </p:sp>
      <p:sp>
        <p:nvSpPr>
          <p:cNvPr id="4" name="Slide Number Placeholder 3"/>
          <p:cNvSpPr>
            <a:spLocks noGrp="1"/>
          </p:cNvSpPr>
          <p:nvPr>
            <p:ph type="sldNum" sz="quarter" idx="5"/>
          </p:nvPr>
        </p:nvSpPr>
        <p:spPr/>
        <p:txBody>
          <a:bodyPr/>
          <a:lstStyle/>
          <a:p>
            <a:fld id="{1A8AC82F-EA4E-AC4B-A4A3-D0B0FB7D1ED2}" type="slidenum">
              <a:rPr lang="en-US" smtClean="0"/>
              <a:t>29</a:t>
            </a:fld>
            <a:endParaRPr lang="en-US"/>
          </a:p>
        </p:txBody>
      </p:sp>
    </p:spTree>
    <p:extLst>
      <p:ext uri="{BB962C8B-B14F-4D97-AF65-F5344CB8AC3E}">
        <p14:creationId xmlns:p14="http://schemas.microsoft.com/office/powerpoint/2010/main" val="2094513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 have caused Upwards of $500M annual loss world wide</a:t>
            </a:r>
          </a:p>
        </p:txBody>
      </p:sp>
      <p:sp>
        <p:nvSpPr>
          <p:cNvPr id="4" name="Slide Number Placeholder 3"/>
          <p:cNvSpPr>
            <a:spLocks noGrp="1"/>
          </p:cNvSpPr>
          <p:nvPr>
            <p:ph type="sldNum" sz="quarter" idx="5"/>
          </p:nvPr>
        </p:nvSpPr>
        <p:spPr/>
        <p:txBody>
          <a:bodyPr/>
          <a:lstStyle/>
          <a:p>
            <a:fld id="{1A8AC82F-EA4E-AC4B-A4A3-D0B0FB7D1ED2}" type="slidenum">
              <a:rPr lang="en-US" smtClean="0"/>
              <a:t>30</a:t>
            </a:fld>
            <a:endParaRPr lang="en-US"/>
          </a:p>
        </p:txBody>
      </p:sp>
    </p:spTree>
    <p:extLst>
      <p:ext uri="{BB962C8B-B14F-4D97-AF65-F5344CB8AC3E}">
        <p14:creationId xmlns:p14="http://schemas.microsoft.com/office/powerpoint/2010/main" val="1944981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Salmon are faced with environmental challenges in the face of climate change. For instance ocean Changing environmental conditions are a threat to Salmon. Stress and immunity (https://</a:t>
            </a:r>
            <a:r>
              <a:rPr lang="en-US" dirty="0" err="1"/>
              <a:t>journals.plos.org</a:t>
            </a:r>
            <a:r>
              <a:rPr lang="en-US" dirty="0"/>
              <a:t>/</a:t>
            </a:r>
            <a:r>
              <a:rPr lang="en-US" dirty="0" err="1"/>
              <a:t>plosone</a:t>
            </a:r>
            <a:r>
              <a:rPr lang="en-US" dirty="0"/>
              <a:t>/</a:t>
            </a:r>
            <a:r>
              <a:rPr lang="en-US" dirty="0" err="1"/>
              <a:t>article?id</a:t>
            </a:r>
            <a:r>
              <a:rPr lang="en-US" dirty="0"/>
              <a:t>=10.1371/journal.pone.0054656)</a:t>
            </a:r>
          </a:p>
          <a:p>
            <a:endParaRPr lang="en-US" dirty="0"/>
          </a:p>
          <a:p>
            <a:endParaRPr lang="en-US" dirty="0"/>
          </a:p>
          <a:p>
            <a:endParaRPr lang="en-US" dirty="0"/>
          </a:p>
          <a:p>
            <a:endParaRPr lang="en-US" dirty="0"/>
          </a:p>
          <a:p>
            <a:r>
              <a:rPr lang="en-US" dirty="0"/>
              <a:t>Changing environmental conditions are a threat to Salmon. Stress and immunity (https://</a:t>
            </a:r>
            <a:r>
              <a:rPr lang="en-US" dirty="0" err="1"/>
              <a:t>journals.plos.org</a:t>
            </a:r>
            <a:r>
              <a:rPr lang="en-US" dirty="0"/>
              <a:t>/</a:t>
            </a:r>
            <a:r>
              <a:rPr lang="en-US" dirty="0" err="1"/>
              <a:t>plosone</a:t>
            </a:r>
            <a:r>
              <a:rPr lang="en-US" dirty="0"/>
              <a:t>/</a:t>
            </a:r>
            <a:r>
              <a:rPr lang="en-US" dirty="0" err="1"/>
              <a:t>article?id</a:t>
            </a:r>
            <a:r>
              <a:rPr lang="en-US" dirty="0"/>
              <a:t>=10.1371/journal.pone.0054656)</a:t>
            </a:r>
          </a:p>
          <a:p>
            <a:endParaRPr lang="en-US" dirty="0"/>
          </a:p>
        </p:txBody>
      </p:sp>
      <p:sp>
        <p:nvSpPr>
          <p:cNvPr id="4" name="Slide Number Placeholder 3"/>
          <p:cNvSpPr>
            <a:spLocks noGrp="1"/>
          </p:cNvSpPr>
          <p:nvPr>
            <p:ph type="sldNum" sz="quarter" idx="5"/>
          </p:nvPr>
        </p:nvSpPr>
        <p:spPr/>
        <p:txBody>
          <a:bodyPr/>
          <a:lstStyle/>
          <a:p>
            <a:fld id="{1A8AC82F-EA4E-AC4B-A4A3-D0B0FB7D1ED2}" type="slidenum">
              <a:rPr lang="en-US" smtClean="0"/>
              <a:t>3</a:t>
            </a:fld>
            <a:endParaRPr lang="en-US"/>
          </a:p>
        </p:txBody>
      </p:sp>
    </p:spTree>
    <p:extLst>
      <p:ext uri="{BB962C8B-B14F-4D97-AF65-F5344CB8AC3E}">
        <p14:creationId xmlns:p14="http://schemas.microsoft.com/office/powerpoint/2010/main" val="1919940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p>
        </p:txBody>
      </p:sp>
      <p:sp>
        <p:nvSpPr>
          <p:cNvPr id="4" name="Slide Number Placeholder 3"/>
          <p:cNvSpPr>
            <a:spLocks noGrp="1"/>
          </p:cNvSpPr>
          <p:nvPr>
            <p:ph type="sldNum" sz="quarter" idx="5"/>
          </p:nvPr>
        </p:nvSpPr>
        <p:spPr/>
        <p:txBody>
          <a:bodyPr/>
          <a:lstStyle/>
          <a:p>
            <a:fld id="{1A8AC82F-EA4E-AC4B-A4A3-D0B0FB7D1ED2}" type="slidenum">
              <a:rPr lang="en-US" smtClean="0"/>
              <a:t>35</a:t>
            </a:fld>
            <a:endParaRPr lang="en-US"/>
          </a:p>
        </p:txBody>
      </p:sp>
    </p:spTree>
    <p:extLst>
      <p:ext uri="{BB962C8B-B14F-4D97-AF65-F5344CB8AC3E}">
        <p14:creationId xmlns:p14="http://schemas.microsoft.com/office/powerpoint/2010/main" val="2806128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Filtered at 5x coverage within a sample and 3x coverage by individuals within a group</a:t>
            </a:r>
          </a:p>
        </p:txBody>
      </p:sp>
      <p:sp>
        <p:nvSpPr>
          <p:cNvPr id="4" name="Slide Number Placeholder 3"/>
          <p:cNvSpPr>
            <a:spLocks noGrp="1"/>
          </p:cNvSpPr>
          <p:nvPr>
            <p:ph type="sldNum" sz="quarter" idx="5"/>
          </p:nvPr>
        </p:nvSpPr>
        <p:spPr/>
        <p:txBody>
          <a:bodyPr/>
          <a:lstStyle/>
          <a:p>
            <a:fld id="{1A8AC82F-EA4E-AC4B-A4A3-D0B0FB7D1ED2}" type="slidenum">
              <a:rPr lang="en-US" smtClean="0"/>
              <a:t>37</a:t>
            </a:fld>
            <a:endParaRPr lang="en-US"/>
          </a:p>
        </p:txBody>
      </p:sp>
    </p:spTree>
    <p:extLst>
      <p:ext uri="{BB962C8B-B14F-4D97-AF65-F5344CB8AC3E}">
        <p14:creationId xmlns:p14="http://schemas.microsoft.com/office/powerpoint/2010/main" val="1943000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Filtered at 5x coverage within a sample and 3x coverage by individuals within a group</a:t>
            </a:r>
          </a:p>
        </p:txBody>
      </p:sp>
      <p:sp>
        <p:nvSpPr>
          <p:cNvPr id="4" name="Slide Number Placeholder 3"/>
          <p:cNvSpPr>
            <a:spLocks noGrp="1"/>
          </p:cNvSpPr>
          <p:nvPr>
            <p:ph type="sldNum" sz="quarter" idx="5"/>
          </p:nvPr>
        </p:nvSpPr>
        <p:spPr/>
        <p:txBody>
          <a:bodyPr/>
          <a:lstStyle/>
          <a:p>
            <a:fld id="{1A8AC82F-EA4E-AC4B-A4A3-D0B0FB7D1ED2}" type="slidenum">
              <a:rPr lang="en-US" smtClean="0"/>
              <a:t>38</a:t>
            </a:fld>
            <a:endParaRPr lang="en-US"/>
          </a:p>
        </p:txBody>
      </p:sp>
    </p:spTree>
    <p:extLst>
      <p:ext uri="{BB962C8B-B14F-4D97-AF65-F5344CB8AC3E}">
        <p14:creationId xmlns:p14="http://schemas.microsoft.com/office/powerpoint/2010/main" val="1857361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show unless bed graph. This is showing coverage/</a:t>
            </a:r>
            <a:r>
              <a:rPr lang="en-US" dirty="0" err="1"/>
              <a:t>cpg</a:t>
            </a:r>
            <a:r>
              <a:rPr lang="en-US" dirty="0"/>
              <a:t> (% methylation is the %blue or % orange)</a:t>
            </a:r>
          </a:p>
        </p:txBody>
      </p:sp>
      <p:sp>
        <p:nvSpPr>
          <p:cNvPr id="4" name="Slide Number Placeholder 3"/>
          <p:cNvSpPr>
            <a:spLocks noGrp="1"/>
          </p:cNvSpPr>
          <p:nvPr>
            <p:ph type="sldNum" sz="quarter" idx="5"/>
          </p:nvPr>
        </p:nvSpPr>
        <p:spPr/>
        <p:txBody>
          <a:bodyPr/>
          <a:lstStyle/>
          <a:p>
            <a:fld id="{1A8AC82F-EA4E-AC4B-A4A3-D0B0FB7D1ED2}" type="slidenum">
              <a:rPr lang="en-US" smtClean="0"/>
              <a:t>39</a:t>
            </a:fld>
            <a:endParaRPr lang="en-US"/>
          </a:p>
        </p:txBody>
      </p:sp>
    </p:spTree>
    <p:extLst>
      <p:ext uri="{BB962C8B-B14F-4D97-AF65-F5344CB8AC3E}">
        <p14:creationId xmlns:p14="http://schemas.microsoft.com/office/powerpoint/2010/main" val="1320668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Intron methylation correlates with reduced gene expression: https://</a:t>
            </a:r>
            <a:r>
              <a:rPr lang="en-US" dirty="0" err="1"/>
              <a:t>epigeneticsandchromatin.biomedcentral.com</a:t>
            </a:r>
            <a:r>
              <a:rPr lang="en-US" dirty="0"/>
              <a:t>/articles/10.1186/s13072-018-0205-1   (</a:t>
            </a:r>
            <a:r>
              <a:rPr lang="en-US" dirty="0" err="1"/>
              <a:t>agrin</a:t>
            </a:r>
            <a:r>
              <a:rPr lang="en-US" dirty="0"/>
              <a:t>: https://</a:t>
            </a:r>
            <a:r>
              <a:rPr lang="en-US" dirty="0" err="1"/>
              <a:t>www.sciencedirect.com</a:t>
            </a:r>
            <a:r>
              <a:rPr lang="en-US" dirty="0"/>
              <a:t>/science/article/</a:t>
            </a:r>
            <a:r>
              <a:rPr lang="en-US" dirty="0" err="1"/>
              <a:t>pii</a:t>
            </a:r>
            <a:r>
              <a:rPr lang="en-US" dirty="0"/>
              <a:t>/S2211124719308022) </a:t>
            </a:r>
          </a:p>
        </p:txBody>
      </p:sp>
      <p:sp>
        <p:nvSpPr>
          <p:cNvPr id="4" name="Slide Number Placeholder 3"/>
          <p:cNvSpPr>
            <a:spLocks noGrp="1"/>
          </p:cNvSpPr>
          <p:nvPr>
            <p:ph type="sldNum" sz="quarter" idx="5"/>
          </p:nvPr>
        </p:nvSpPr>
        <p:spPr/>
        <p:txBody>
          <a:bodyPr/>
          <a:lstStyle/>
          <a:p>
            <a:fld id="{1A8AC82F-EA4E-AC4B-A4A3-D0B0FB7D1ED2}" type="slidenum">
              <a:rPr lang="en-US" smtClean="0"/>
              <a:t>41</a:t>
            </a:fld>
            <a:endParaRPr lang="en-US"/>
          </a:p>
        </p:txBody>
      </p:sp>
    </p:spTree>
    <p:extLst>
      <p:ext uri="{BB962C8B-B14F-4D97-AF65-F5344CB8AC3E}">
        <p14:creationId xmlns:p14="http://schemas.microsoft.com/office/powerpoint/2010/main" val="3612371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Intron methylation correlates with reduced gene expression: https://</a:t>
            </a:r>
            <a:r>
              <a:rPr lang="en-US" dirty="0" err="1"/>
              <a:t>epigeneticsandchromatin.biomedcentral.com</a:t>
            </a:r>
            <a:r>
              <a:rPr lang="en-US" dirty="0"/>
              <a:t>/articles/10.1186/s13072-018-0205-1   (</a:t>
            </a:r>
            <a:r>
              <a:rPr lang="en-US" dirty="0" err="1"/>
              <a:t>agrin</a:t>
            </a:r>
            <a:r>
              <a:rPr lang="en-US" dirty="0"/>
              <a:t>: https://</a:t>
            </a:r>
            <a:r>
              <a:rPr lang="en-US" dirty="0" err="1"/>
              <a:t>www.sciencedirect.com</a:t>
            </a:r>
            <a:r>
              <a:rPr lang="en-US" dirty="0"/>
              <a:t>/science/article/</a:t>
            </a:r>
            <a:r>
              <a:rPr lang="en-US" dirty="0" err="1"/>
              <a:t>pii</a:t>
            </a:r>
            <a:r>
              <a:rPr lang="en-US" dirty="0"/>
              <a:t>/S2211124719308022) </a:t>
            </a:r>
          </a:p>
        </p:txBody>
      </p:sp>
      <p:sp>
        <p:nvSpPr>
          <p:cNvPr id="4" name="Slide Number Placeholder 3"/>
          <p:cNvSpPr>
            <a:spLocks noGrp="1"/>
          </p:cNvSpPr>
          <p:nvPr>
            <p:ph type="sldNum" sz="quarter" idx="5"/>
          </p:nvPr>
        </p:nvSpPr>
        <p:spPr/>
        <p:txBody>
          <a:bodyPr/>
          <a:lstStyle/>
          <a:p>
            <a:fld id="{1A8AC82F-EA4E-AC4B-A4A3-D0B0FB7D1ED2}" type="slidenum">
              <a:rPr lang="en-US" smtClean="0"/>
              <a:t>42</a:t>
            </a:fld>
            <a:endParaRPr lang="en-US"/>
          </a:p>
        </p:txBody>
      </p:sp>
    </p:spTree>
    <p:extLst>
      <p:ext uri="{BB962C8B-B14F-4D97-AF65-F5344CB8AC3E}">
        <p14:creationId xmlns:p14="http://schemas.microsoft.com/office/powerpoint/2010/main" val="2601276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8AC82F-EA4E-AC4B-A4A3-D0B0FB7D1ED2}" type="slidenum">
              <a:rPr lang="en-US" smtClean="0"/>
              <a:t>45</a:t>
            </a:fld>
            <a:endParaRPr lang="en-US"/>
          </a:p>
        </p:txBody>
      </p:sp>
    </p:spTree>
    <p:extLst>
      <p:ext uri="{BB962C8B-B14F-4D97-AF65-F5344CB8AC3E}">
        <p14:creationId xmlns:p14="http://schemas.microsoft.com/office/powerpoint/2010/main" val="42835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problem for industry where infestation is already exacerbated by crowding </a:t>
            </a:r>
          </a:p>
        </p:txBody>
      </p:sp>
      <p:sp>
        <p:nvSpPr>
          <p:cNvPr id="4" name="Slide Number Placeholder 3"/>
          <p:cNvSpPr>
            <a:spLocks noGrp="1"/>
          </p:cNvSpPr>
          <p:nvPr>
            <p:ph type="sldNum" sz="quarter" idx="5"/>
          </p:nvPr>
        </p:nvSpPr>
        <p:spPr/>
        <p:txBody>
          <a:bodyPr/>
          <a:lstStyle/>
          <a:p>
            <a:fld id="{1A8AC82F-EA4E-AC4B-A4A3-D0B0FB7D1ED2}" type="slidenum">
              <a:rPr lang="en-US" smtClean="0"/>
              <a:t>5</a:t>
            </a:fld>
            <a:endParaRPr lang="en-US"/>
          </a:p>
        </p:txBody>
      </p:sp>
    </p:spTree>
    <p:extLst>
      <p:ext uri="{BB962C8B-B14F-4D97-AF65-F5344CB8AC3E}">
        <p14:creationId xmlns:p14="http://schemas.microsoft.com/office/powerpoint/2010/main" val="3304725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planning for the future</a:t>
            </a:r>
          </a:p>
        </p:txBody>
      </p:sp>
      <p:sp>
        <p:nvSpPr>
          <p:cNvPr id="4" name="Slide Number Placeholder 3"/>
          <p:cNvSpPr>
            <a:spLocks noGrp="1"/>
          </p:cNvSpPr>
          <p:nvPr>
            <p:ph type="sldNum" sz="quarter" idx="5"/>
          </p:nvPr>
        </p:nvSpPr>
        <p:spPr/>
        <p:txBody>
          <a:bodyPr/>
          <a:lstStyle/>
          <a:p>
            <a:fld id="{1A8AC82F-EA4E-AC4B-A4A3-D0B0FB7D1ED2}" type="slidenum">
              <a:rPr lang="en-US" smtClean="0"/>
              <a:t>6</a:t>
            </a:fld>
            <a:endParaRPr lang="en-US"/>
          </a:p>
        </p:txBody>
      </p:sp>
    </p:spTree>
    <p:extLst>
      <p:ext uri="{BB962C8B-B14F-4D97-AF65-F5344CB8AC3E}">
        <p14:creationId xmlns:p14="http://schemas.microsoft.com/office/powerpoint/2010/main" val="2083304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planning for the future</a:t>
            </a:r>
          </a:p>
        </p:txBody>
      </p:sp>
      <p:sp>
        <p:nvSpPr>
          <p:cNvPr id="4" name="Slide Number Placeholder 3"/>
          <p:cNvSpPr>
            <a:spLocks noGrp="1"/>
          </p:cNvSpPr>
          <p:nvPr>
            <p:ph type="sldNum" sz="quarter" idx="5"/>
          </p:nvPr>
        </p:nvSpPr>
        <p:spPr/>
        <p:txBody>
          <a:bodyPr/>
          <a:lstStyle/>
          <a:p>
            <a:fld id="{1A8AC82F-EA4E-AC4B-A4A3-D0B0FB7D1ED2}" type="slidenum">
              <a:rPr lang="en-US" smtClean="0"/>
              <a:t>7</a:t>
            </a:fld>
            <a:endParaRPr lang="en-US"/>
          </a:p>
        </p:txBody>
      </p:sp>
    </p:spTree>
    <p:extLst>
      <p:ext uri="{BB962C8B-B14F-4D97-AF65-F5344CB8AC3E}">
        <p14:creationId xmlns:p14="http://schemas.microsoft.com/office/powerpoint/2010/main" val="2889109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planning for the future</a:t>
            </a:r>
          </a:p>
        </p:txBody>
      </p:sp>
      <p:sp>
        <p:nvSpPr>
          <p:cNvPr id="4" name="Slide Number Placeholder 3"/>
          <p:cNvSpPr>
            <a:spLocks noGrp="1"/>
          </p:cNvSpPr>
          <p:nvPr>
            <p:ph type="sldNum" sz="quarter" idx="5"/>
          </p:nvPr>
        </p:nvSpPr>
        <p:spPr/>
        <p:txBody>
          <a:bodyPr/>
          <a:lstStyle/>
          <a:p>
            <a:fld id="{1A8AC82F-EA4E-AC4B-A4A3-D0B0FB7D1ED2}" type="slidenum">
              <a:rPr lang="en-US" smtClean="0"/>
              <a:t>8</a:t>
            </a:fld>
            <a:endParaRPr lang="en-US"/>
          </a:p>
        </p:txBody>
      </p:sp>
    </p:spTree>
    <p:extLst>
      <p:ext uri="{BB962C8B-B14F-4D97-AF65-F5344CB8AC3E}">
        <p14:creationId xmlns:p14="http://schemas.microsoft.com/office/powerpoint/2010/main" val="249248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6-8 months old, siblings from the same parents. </a:t>
            </a:r>
          </a:p>
        </p:txBody>
      </p:sp>
      <p:sp>
        <p:nvSpPr>
          <p:cNvPr id="4" name="Slide Number Placeholder 3"/>
          <p:cNvSpPr>
            <a:spLocks noGrp="1"/>
          </p:cNvSpPr>
          <p:nvPr>
            <p:ph type="sldNum" sz="quarter" idx="5"/>
          </p:nvPr>
        </p:nvSpPr>
        <p:spPr/>
        <p:txBody>
          <a:bodyPr/>
          <a:lstStyle/>
          <a:p>
            <a:fld id="{1A8AC82F-EA4E-AC4B-A4A3-D0B0FB7D1ED2}" type="slidenum">
              <a:rPr lang="en-US" smtClean="0"/>
              <a:t>9</a:t>
            </a:fld>
            <a:endParaRPr lang="en-US"/>
          </a:p>
        </p:txBody>
      </p:sp>
    </p:spTree>
    <p:extLst>
      <p:ext uri="{BB962C8B-B14F-4D97-AF65-F5344CB8AC3E}">
        <p14:creationId xmlns:p14="http://schemas.microsoft.com/office/powerpoint/2010/main" val="183483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with 5x coverage in ¾ individuals per group </a:t>
            </a:r>
            <a:endParaRPr lang="en-US" dirty="0"/>
          </a:p>
        </p:txBody>
      </p:sp>
      <p:sp>
        <p:nvSpPr>
          <p:cNvPr id="4" name="Slide Number Placeholder 3"/>
          <p:cNvSpPr>
            <a:spLocks noGrp="1"/>
          </p:cNvSpPr>
          <p:nvPr>
            <p:ph type="sldNum" sz="quarter" idx="5"/>
          </p:nvPr>
        </p:nvSpPr>
        <p:spPr/>
        <p:txBody>
          <a:bodyPr/>
          <a:lstStyle/>
          <a:p>
            <a:fld id="{1A8AC82F-EA4E-AC4B-A4A3-D0B0FB7D1ED2}" type="slidenum">
              <a:rPr lang="en-US" smtClean="0"/>
              <a:t>10</a:t>
            </a:fld>
            <a:endParaRPr lang="en-US"/>
          </a:p>
        </p:txBody>
      </p:sp>
    </p:spTree>
    <p:extLst>
      <p:ext uri="{BB962C8B-B14F-4D97-AF65-F5344CB8AC3E}">
        <p14:creationId xmlns:p14="http://schemas.microsoft.com/office/powerpoint/2010/main" val="1025030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9A34C7-7D95-E748-9C0A-30A028E4E9EE}"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3052662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9A34C7-7D95-E748-9C0A-30A028E4E9EE}"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1507657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9A34C7-7D95-E748-9C0A-30A028E4E9EE}"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2107655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9A34C7-7D95-E748-9C0A-30A028E4E9EE}"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2306370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9A34C7-7D95-E748-9C0A-30A028E4E9EE}"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1503305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9A34C7-7D95-E748-9C0A-30A028E4E9EE}"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1945714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9A34C7-7D95-E748-9C0A-30A028E4E9EE}" type="datetimeFigureOut">
              <a:rPr lang="en-US" smtClean="0"/>
              <a:t>11/15/19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3462805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9A34C7-7D95-E748-9C0A-30A028E4E9EE}" type="datetimeFigureOut">
              <a:rPr lang="en-US" smtClean="0"/>
              <a:t>11/15/19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3138449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A34C7-7D95-E748-9C0A-30A028E4E9EE}" type="datetimeFigureOut">
              <a:rPr lang="en-US" smtClean="0"/>
              <a:t>11/15/19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4249247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99A34C7-7D95-E748-9C0A-30A028E4E9EE}"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129558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99A34C7-7D95-E748-9C0A-30A028E4E9EE}"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49869-D9A5-6F4D-A4EC-FF0FC736DF4B}" type="slidenum">
              <a:rPr lang="en-US" smtClean="0"/>
              <a:t>‹#›</a:t>
            </a:fld>
            <a:endParaRPr lang="en-US"/>
          </a:p>
        </p:txBody>
      </p:sp>
    </p:spTree>
    <p:extLst>
      <p:ext uri="{BB962C8B-B14F-4D97-AF65-F5344CB8AC3E}">
        <p14:creationId xmlns:p14="http://schemas.microsoft.com/office/powerpoint/2010/main" val="281805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99A34C7-7D95-E748-9C0A-30A028E4E9EE}" type="datetimeFigureOut">
              <a:rPr lang="en-US" smtClean="0"/>
              <a:t>11/15/19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2649869-D9A5-6F4D-A4EC-FF0FC736DF4B}" type="slidenum">
              <a:rPr lang="en-US" smtClean="0"/>
              <a:t>‹#›</a:t>
            </a:fld>
            <a:endParaRPr lang="en-US"/>
          </a:p>
        </p:txBody>
      </p:sp>
    </p:spTree>
    <p:extLst>
      <p:ext uri="{BB962C8B-B14F-4D97-AF65-F5344CB8AC3E}">
        <p14:creationId xmlns:p14="http://schemas.microsoft.com/office/powerpoint/2010/main" val="1113874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7.wdp"/><Relationship Id="rId18" Type="http://schemas.microsoft.com/office/2007/relationships/hdphoto" Target="../media/hdphoto13.wdp"/><Relationship Id="rId3" Type="http://schemas.openxmlformats.org/officeDocument/2006/relationships/image" Target="../media/image12.png"/><Relationship Id="rId21" Type="http://schemas.microsoft.com/office/2007/relationships/hdphoto" Target="../media/hdphoto16.wdp"/><Relationship Id="rId7" Type="http://schemas.microsoft.com/office/2007/relationships/hdphoto" Target="../media/hdphoto2.wdp"/><Relationship Id="rId12" Type="http://schemas.microsoft.com/office/2007/relationships/hdphoto" Target="../media/hdphoto8.wdp"/><Relationship Id="rId17" Type="http://schemas.microsoft.com/office/2007/relationships/hdphoto" Target="../media/hdphoto12.wdp"/><Relationship Id="rId25" Type="http://schemas.openxmlformats.org/officeDocument/2006/relationships/image" Target="../media/image15.png"/><Relationship Id="rId2" Type="http://schemas.openxmlformats.org/officeDocument/2006/relationships/notesSlide" Target="../notesSlides/notesSlide30.xml"/><Relationship Id="rId16" Type="http://schemas.microsoft.com/office/2007/relationships/hdphoto" Target="../media/hdphoto11.wdp"/><Relationship Id="rId20" Type="http://schemas.microsoft.com/office/2007/relationships/hdphoto" Target="../media/hdphoto15.wdp"/><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6.wdp"/><Relationship Id="rId24" Type="http://schemas.microsoft.com/office/2007/relationships/hdphoto" Target="../media/hdphoto19.wdp"/><Relationship Id="rId5" Type="http://schemas.openxmlformats.org/officeDocument/2006/relationships/image" Target="../media/image14.png"/><Relationship Id="rId15" Type="http://schemas.microsoft.com/office/2007/relationships/hdphoto" Target="../media/hdphoto10.wdp"/><Relationship Id="rId23" Type="http://schemas.microsoft.com/office/2007/relationships/hdphoto" Target="../media/hdphoto18.wdp"/><Relationship Id="rId10" Type="http://schemas.microsoft.com/office/2007/relationships/hdphoto" Target="../media/hdphoto5.wdp"/><Relationship Id="rId19" Type="http://schemas.microsoft.com/office/2007/relationships/hdphoto" Target="../media/hdphoto14.wdp"/><Relationship Id="rId4" Type="http://schemas.openxmlformats.org/officeDocument/2006/relationships/image" Target="../media/image13.svg"/><Relationship Id="rId9" Type="http://schemas.microsoft.com/office/2007/relationships/hdphoto" Target="../media/hdphoto4.wdp"/><Relationship Id="rId14" Type="http://schemas.microsoft.com/office/2007/relationships/hdphoto" Target="../media/hdphoto9.wdp"/><Relationship Id="rId22" Type="http://schemas.microsoft.com/office/2007/relationships/hdphoto" Target="../media/hdphoto17.wdp"/></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2.wdp"/><Relationship Id="rId12" Type="http://schemas.microsoft.com/office/2007/relationships/hdphoto" Target="../media/hdphoto7.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6.wdp"/><Relationship Id="rId5" Type="http://schemas.openxmlformats.org/officeDocument/2006/relationships/image" Target="../media/image14.png"/><Relationship Id="rId10" Type="http://schemas.microsoft.com/office/2007/relationships/hdphoto" Target="../media/hdphoto5.wdp"/><Relationship Id="rId4" Type="http://schemas.openxmlformats.org/officeDocument/2006/relationships/image" Target="../media/image13.svg"/><Relationship Id="rId9" Type="http://schemas.microsoft.com/office/2007/relationships/hdphoto" Target="../media/hdphoto4.wdp"/><Relationship Id="rId1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universidad de concepcion, chile logo">
            <a:extLst>
              <a:ext uri="{FF2B5EF4-FFF2-40B4-BE49-F238E27FC236}">
                <a16:creationId xmlns:a16="http://schemas.microsoft.com/office/drawing/2014/main" id="{97EF8032-5328-FC43-BC67-B1CFB9DBC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8" y="4296250"/>
            <a:ext cx="1989932" cy="776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ECAAAF5-6C94-B349-97A4-A4DE06247D9C}"/>
              </a:ext>
            </a:extLst>
          </p:cNvPr>
          <p:cNvSpPr>
            <a:spLocks noGrp="1"/>
          </p:cNvSpPr>
          <p:nvPr>
            <p:ph type="ctrTitle"/>
          </p:nvPr>
        </p:nvSpPr>
        <p:spPr>
          <a:xfrm>
            <a:off x="1143000" y="545720"/>
            <a:ext cx="6858000" cy="1790700"/>
          </a:xfrm>
        </p:spPr>
        <p:txBody>
          <a:bodyPr>
            <a:noAutofit/>
          </a:bodyPr>
          <a:lstStyle/>
          <a:p>
            <a:r>
              <a:rPr lang="en-US" sz="3600" dirty="0">
                <a:latin typeface="Arial" panose="020B0604020202020204" pitchFamily="34" charset="0"/>
                <a:cs typeface="Arial" panose="020B0604020202020204" pitchFamily="34" charset="0"/>
              </a:rPr>
              <a:t>Environmental influence on the Atlantic salmon epigenome during sea lice infestation </a:t>
            </a:r>
          </a:p>
        </p:txBody>
      </p:sp>
      <p:sp>
        <p:nvSpPr>
          <p:cNvPr id="3" name="Subtitle 2">
            <a:extLst>
              <a:ext uri="{FF2B5EF4-FFF2-40B4-BE49-F238E27FC236}">
                <a16:creationId xmlns:a16="http://schemas.microsoft.com/office/drawing/2014/main" id="{000420CD-93E7-464A-AB6D-BA8DA73C99A0}"/>
              </a:ext>
            </a:extLst>
          </p:cNvPr>
          <p:cNvSpPr>
            <a:spLocks noGrp="1"/>
          </p:cNvSpPr>
          <p:nvPr>
            <p:ph type="subTitle" idx="1"/>
          </p:nvPr>
        </p:nvSpPr>
        <p:spPr>
          <a:xfrm>
            <a:off x="1143000" y="2628390"/>
            <a:ext cx="6858000" cy="1241822"/>
          </a:xfrm>
        </p:spPr>
        <p:txBody>
          <a:bodyPr>
            <a:normAutofit fontScale="92500" lnSpcReduction="20000"/>
          </a:bodyPr>
          <a:lstStyle/>
          <a:p>
            <a:r>
              <a:rPr lang="en-US" sz="2600" dirty="0">
                <a:latin typeface="Arial" panose="020B0604020202020204" pitchFamily="34" charset="0"/>
                <a:cs typeface="Arial" panose="020B0604020202020204" pitchFamily="34" charset="0"/>
              </a:rPr>
              <a:t>Shelly Trigg, Ph.D.</a:t>
            </a:r>
          </a:p>
          <a:p>
            <a:r>
              <a:rPr lang="en-US" sz="1700" dirty="0">
                <a:latin typeface="Arial" panose="020B0604020202020204" pitchFamily="34" charset="0"/>
                <a:cs typeface="Arial" panose="020B0604020202020204" pitchFamily="34" charset="0"/>
              </a:rPr>
              <a:t>Steven Roberts Lab</a:t>
            </a:r>
          </a:p>
          <a:p>
            <a:r>
              <a:rPr lang="en-US" sz="1700" dirty="0">
                <a:latin typeface="Arial" panose="020B0604020202020204" pitchFamily="34" charset="0"/>
                <a:cs typeface="Arial" panose="020B0604020202020204" pitchFamily="34" charset="0"/>
              </a:rPr>
              <a:t>School of Aquatic and Fishery Sciences</a:t>
            </a:r>
          </a:p>
          <a:p>
            <a:r>
              <a:rPr lang="en-US" sz="1700" dirty="0">
                <a:latin typeface="Arial" panose="020B0604020202020204" pitchFamily="34" charset="0"/>
                <a:cs typeface="Arial" panose="020B0604020202020204" pitchFamily="34" charset="0"/>
              </a:rPr>
              <a:t>University of Washington</a:t>
            </a:r>
          </a:p>
        </p:txBody>
      </p:sp>
      <p:sp>
        <p:nvSpPr>
          <p:cNvPr id="4" name="TextBox 3">
            <a:extLst>
              <a:ext uri="{FF2B5EF4-FFF2-40B4-BE49-F238E27FC236}">
                <a16:creationId xmlns:a16="http://schemas.microsoft.com/office/drawing/2014/main" id="{8FDEE792-6F0E-B443-864E-52790190EDDF}"/>
              </a:ext>
            </a:extLst>
          </p:cNvPr>
          <p:cNvSpPr txBox="1"/>
          <p:nvPr/>
        </p:nvSpPr>
        <p:spPr>
          <a:xfrm>
            <a:off x="2011394" y="3978336"/>
            <a:ext cx="5322019" cy="830997"/>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In collaboration with Cristian Gallardo-</a:t>
            </a:r>
            <a:r>
              <a:rPr lang="en-US" sz="1600" dirty="0" err="1">
                <a:latin typeface="Arial" panose="020B0604020202020204" pitchFamily="34" charset="0"/>
                <a:cs typeface="Arial" panose="020B0604020202020204" pitchFamily="34" charset="0"/>
              </a:rPr>
              <a:t>Escárate</a:t>
            </a:r>
            <a:r>
              <a:rPr lang="en-US" sz="1600" dirty="0">
                <a:latin typeface="Arial" panose="020B0604020202020204" pitchFamily="34" charset="0"/>
                <a:cs typeface="Arial" panose="020B0604020202020204" pitchFamily="34" charset="0"/>
              </a:rPr>
              <a:t>, Valentina Valenzuela-Muñoz, and Gustavo </a:t>
            </a:r>
            <a:r>
              <a:rPr lang="en-US" sz="1600" dirty="0" err="1">
                <a:latin typeface="Arial" panose="020B0604020202020204" pitchFamily="34" charset="0"/>
                <a:cs typeface="Arial" panose="020B0604020202020204" pitchFamily="34" charset="0"/>
              </a:rPr>
              <a:t>Núñez-Acuña</a:t>
            </a:r>
            <a:endParaRPr lang="en-US" sz="1600" dirty="0">
              <a:latin typeface="Arial" panose="020B0604020202020204" pitchFamily="34" charset="0"/>
              <a:cs typeface="Arial" panose="020B0604020202020204" pitchFamily="34" charset="0"/>
            </a:endParaRPr>
          </a:p>
          <a:p>
            <a:pPr algn="ctr"/>
            <a:r>
              <a:rPr lang="en-US" sz="1600" dirty="0">
                <a:latin typeface="Arial" panose="020B0604020202020204" pitchFamily="34" charset="0"/>
                <a:cs typeface="Arial" panose="020B0604020202020204" pitchFamily="34" charset="0"/>
              </a:rPr>
              <a:t>Universidad de Concepción, Chile </a:t>
            </a:r>
          </a:p>
        </p:txBody>
      </p:sp>
      <p:pic>
        <p:nvPicPr>
          <p:cNvPr id="1026" name="Picture 2" descr="Image result for university of washington">
            <a:extLst>
              <a:ext uri="{FF2B5EF4-FFF2-40B4-BE49-F238E27FC236}">
                <a16:creationId xmlns:a16="http://schemas.microsoft.com/office/drawing/2014/main" id="{FD1769B6-EF90-2B47-8C44-C784A2D27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82" y="2871437"/>
            <a:ext cx="1918023" cy="9410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science uw data science fellow">
            <a:extLst>
              <a:ext uri="{FF2B5EF4-FFF2-40B4-BE49-F238E27FC236}">
                <a16:creationId xmlns:a16="http://schemas.microsoft.com/office/drawing/2014/main" id="{36CA2E58-27FB-D549-9B8B-9389DB25B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2059" y="2871437"/>
            <a:ext cx="1342929" cy="11337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NICYT-Chile">
            <a:extLst>
              <a:ext uri="{FF2B5EF4-FFF2-40B4-BE49-F238E27FC236}">
                <a16:creationId xmlns:a16="http://schemas.microsoft.com/office/drawing/2014/main" id="{EEA1CC37-3BB3-A84C-AF62-1B268FEF0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4618" y="4603567"/>
            <a:ext cx="2000370" cy="51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55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A9B0-D544-9744-8465-0D59A3D92719}"/>
              </a:ext>
            </a:extLst>
          </p:cNvPr>
          <p:cNvSpPr>
            <a:spLocks noGrp="1"/>
          </p:cNvSpPr>
          <p:nvPr>
            <p:ph type="title"/>
          </p:nvPr>
        </p:nvSpPr>
        <p:spPr>
          <a:xfrm>
            <a:off x="628650" y="273844"/>
            <a:ext cx="7886700" cy="994172"/>
          </a:xfrm>
        </p:spPr>
        <p:txBody>
          <a:bodyPr/>
          <a:lstStyle/>
          <a:p>
            <a:r>
              <a:rPr lang="en-US" dirty="0"/>
              <a:t>CpG methylation across groups</a:t>
            </a:r>
          </a:p>
        </p:txBody>
      </p:sp>
      <p:sp>
        <p:nvSpPr>
          <p:cNvPr id="4" name="TextBox 3">
            <a:extLst>
              <a:ext uri="{FF2B5EF4-FFF2-40B4-BE49-F238E27FC236}">
                <a16:creationId xmlns:a16="http://schemas.microsoft.com/office/drawing/2014/main" id="{172D8789-890B-BB44-B1EB-8CA1673D68DA}"/>
              </a:ext>
            </a:extLst>
          </p:cNvPr>
          <p:cNvSpPr txBox="1"/>
          <p:nvPr/>
        </p:nvSpPr>
        <p:spPr>
          <a:xfrm>
            <a:off x="92182" y="1363577"/>
            <a:ext cx="3211135" cy="369332"/>
          </a:xfrm>
          <a:prstGeom prst="rect">
            <a:avLst/>
          </a:prstGeom>
          <a:noFill/>
        </p:spPr>
        <p:txBody>
          <a:bodyPr wrap="none" rtlCol="0">
            <a:spAutoFit/>
          </a:bodyPr>
          <a:lstStyle/>
          <a:p>
            <a:r>
              <a:rPr lang="en-US" dirty="0"/>
              <a:t>Total </a:t>
            </a:r>
            <a:r>
              <a:rPr lang="en-US" dirty="0" err="1"/>
              <a:t>CpGs</a:t>
            </a:r>
            <a:r>
              <a:rPr lang="en-US" dirty="0"/>
              <a:t> analyzed: 34,478,010</a:t>
            </a:r>
          </a:p>
        </p:txBody>
      </p:sp>
      <p:pic>
        <p:nvPicPr>
          <p:cNvPr id="10" name="Picture 9">
            <a:extLst>
              <a:ext uri="{FF2B5EF4-FFF2-40B4-BE49-F238E27FC236}">
                <a16:creationId xmlns:a16="http://schemas.microsoft.com/office/drawing/2014/main" id="{2AA17908-3F60-434A-904E-03729C62E182}"/>
              </a:ext>
            </a:extLst>
          </p:cNvPr>
          <p:cNvPicPr>
            <a:picLocks noChangeAspect="1"/>
          </p:cNvPicPr>
          <p:nvPr/>
        </p:nvPicPr>
        <p:blipFill rotWithShape="1">
          <a:blip r:embed="rId3"/>
          <a:srcRect r="33467" b="15442"/>
          <a:stretch/>
        </p:blipFill>
        <p:spPr>
          <a:xfrm>
            <a:off x="1426028" y="1828470"/>
            <a:ext cx="3486203" cy="2953823"/>
          </a:xfrm>
          <a:prstGeom prst="rect">
            <a:avLst/>
          </a:prstGeom>
        </p:spPr>
      </p:pic>
      <p:sp>
        <p:nvSpPr>
          <p:cNvPr id="14" name="TextBox 13">
            <a:extLst>
              <a:ext uri="{FF2B5EF4-FFF2-40B4-BE49-F238E27FC236}">
                <a16:creationId xmlns:a16="http://schemas.microsoft.com/office/drawing/2014/main" id="{453A2B61-3EE5-734C-A0E3-D8EE3E61BDA0}"/>
              </a:ext>
            </a:extLst>
          </p:cNvPr>
          <p:cNvSpPr txBox="1"/>
          <p:nvPr/>
        </p:nvSpPr>
        <p:spPr>
          <a:xfrm>
            <a:off x="5216565" y="2286527"/>
            <a:ext cx="3695941" cy="923330"/>
          </a:xfrm>
          <a:prstGeom prst="rect">
            <a:avLst/>
          </a:prstGeom>
          <a:noFill/>
        </p:spPr>
        <p:txBody>
          <a:bodyPr wrap="square" rtlCol="0">
            <a:spAutoFit/>
          </a:bodyPr>
          <a:lstStyle/>
          <a:p>
            <a:r>
              <a:rPr lang="en-US" dirty="0"/>
              <a:t>High salinity groups show a general decrease in overall methylation and greater variance</a:t>
            </a:r>
          </a:p>
        </p:txBody>
      </p:sp>
    </p:spTree>
    <p:extLst>
      <p:ext uri="{BB962C8B-B14F-4D97-AF65-F5344CB8AC3E}">
        <p14:creationId xmlns:p14="http://schemas.microsoft.com/office/powerpoint/2010/main" val="215535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E97F69-3AEE-0641-9511-9FB353789B0D}"/>
              </a:ext>
            </a:extLst>
          </p:cNvPr>
          <p:cNvPicPr>
            <a:picLocks noChangeAspect="1"/>
          </p:cNvPicPr>
          <p:nvPr/>
        </p:nvPicPr>
        <p:blipFill rotWithShape="1">
          <a:blip r:embed="rId3"/>
          <a:srcRect l="66489" t="-40" r="356" b="4500"/>
          <a:stretch/>
        </p:blipFill>
        <p:spPr>
          <a:xfrm>
            <a:off x="5181600" y="1828470"/>
            <a:ext cx="1737252" cy="3337451"/>
          </a:xfrm>
          <a:prstGeom prst="rect">
            <a:avLst/>
          </a:prstGeom>
        </p:spPr>
      </p:pic>
      <p:sp>
        <p:nvSpPr>
          <p:cNvPr id="2" name="Title 1">
            <a:extLst>
              <a:ext uri="{FF2B5EF4-FFF2-40B4-BE49-F238E27FC236}">
                <a16:creationId xmlns:a16="http://schemas.microsoft.com/office/drawing/2014/main" id="{D716A9B0-D544-9744-8465-0D59A3D92719}"/>
              </a:ext>
            </a:extLst>
          </p:cNvPr>
          <p:cNvSpPr>
            <a:spLocks noGrp="1"/>
          </p:cNvSpPr>
          <p:nvPr>
            <p:ph type="title"/>
          </p:nvPr>
        </p:nvSpPr>
        <p:spPr>
          <a:xfrm>
            <a:off x="628650" y="273844"/>
            <a:ext cx="7886700" cy="994172"/>
          </a:xfrm>
        </p:spPr>
        <p:txBody>
          <a:bodyPr/>
          <a:lstStyle/>
          <a:p>
            <a:r>
              <a:rPr lang="en-US" dirty="0"/>
              <a:t>CpG methylation across groups</a:t>
            </a:r>
          </a:p>
        </p:txBody>
      </p:sp>
      <p:sp>
        <p:nvSpPr>
          <p:cNvPr id="4" name="TextBox 3">
            <a:extLst>
              <a:ext uri="{FF2B5EF4-FFF2-40B4-BE49-F238E27FC236}">
                <a16:creationId xmlns:a16="http://schemas.microsoft.com/office/drawing/2014/main" id="{172D8789-890B-BB44-B1EB-8CA1673D68DA}"/>
              </a:ext>
            </a:extLst>
          </p:cNvPr>
          <p:cNvSpPr txBox="1"/>
          <p:nvPr/>
        </p:nvSpPr>
        <p:spPr>
          <a:xfrm>
            <a:off x="92182" y="1363577"/>
            <a:ext cx="3211135" cy="369332"/>
          </a:xfrm>
          <a:prstGeom prst="rect">
            <a:avLst/>
          </a:prstGeom>
          <a:noFill/>
        </p:spPr>
        <p:txBody>
          <a:bodyPr wrap="none" rtlCol="0">
            <a:spAutoFit/>
          </a:bodyPr>
          <a:lstStyle/>
          <a:p>
            <a:r>
              <a:rPr lang="en-US" dirty="0"/>
              <a:t>Total </a:t>
            </a:r>
            <a:r>
              <a:rPr lang="en-US" dirty="0" err="1"/>
              <a:t>CpGs</a:t>
            </a:r>
            <a:r>
              <a:rPr lang="en-US" dirty="0"/>
              <a:t> analyzed: 34,478,010</a:t>
            </a:r>
          </a:p>
        </p:txBody>
      </p:sp>
      <p:pic>
        <p:nvPicPr>
          <p:cNvPr id="10" name="Picture 9">
            <a:extLst>
              <a:ext uri="{FF2B5EF4-FFF2-40B4-BE49-F238E27FC236}">
                <a16:creationId xmlns:a16="http://schemas.microsoft.com/office/drawing/2014/main" id="{2AA17908-3F60-434A-904E-03729C62E182}"/>
              </a:ext>
            </a:extLst>
          </p:cNvPr>
          <p:cNvPicPr>
            <a:picLocks noChangeAspect="1"/>
          </p:cNvPicPr>
          <p:nvPr/>
        </p:nvPicPr>
        <p:blipFill rotWithShape="1">
          <a:blip r:embed="rId3"/>
          <a:srcRect r="33467" b="15442"/>
          <a:stretch/>
        </p:blipFill>
        <p:spPr>
          <a:xfrm>
            <a:off x="1426028" y="1828470"/>
            <a:ext cx="3486203" cy="2953823"/>
          </a:xfrm>
          <a:prstGeom prst="rect">
            <a:avLst/>
          </a:prstGeom>
        </p:spPr>
      </p:pic>
      <p:sp>
        <p:nvSpPr>
          <p:cNvPr id="13" name="TextBox 12">
            <a:extLst>
              <a:ext uri="{FF2B5EF4-FFF2-40B4-BE49-F238E27FC236}">
                <a16:creationId xmlns:a16="http://schemas.microsoft.com/office/drawing/2014/main" id="{192980E3-E4AF-6E46-95A1-70569432B0BA}"/>
              </a:ext>
            </a:extLst>
          </p:cNvPr>
          <p:cNvSpPr txBox="1"/>
          <p:nvPr/>
        </p:nvSpPr>
        <p:spPr>
          <a:xfrm>
            <a:off x="5453322" y="1548243"/>
            <a:ext cx="1196161" cy="369332"/>
          </a:xfrm>
          <a:prstGeom prst="rect">
            <a:avLst/>
          </a:prstGeom>
          <a:noFill/>
        </p:spPr>
        <p:txBody>
          <a:bodyPr wrap="none" rtlCol="0">
            <a:spAutoFit/>
          </a:bodyPr>
          <a:lstStyle/>
          <a:p>
            <a:r>
              <a:rPr lang="en-US" dirty="0"/>
              <a:t>No sea lice</a:t>
            </a:r>
          </a:p>
        </p:txBody>
      </p:sp>
    </p:spTree>
    <p:extLst>
      <p:ext uri="{BB962C8B-B14F-4D97-AF65-F5344CB8AC3E}">
        <p14:creationId xmlns:p14="http://schemas.microsoft.com/office/powerpoint/2010/main" val="134427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8576-FCDF-B044-8770-9DDBB74E3048}"/>
              </a:ext>
            </a:extLst>
          </p:cNvPr>
          <p:cNvSpPr>
            <a:spLocks noGrp="1"/>
          </p:cNvSpPr>
          <p:nvPr>
            <p:ph type="title"/>
          </p:nvPr>
        </p:nvSpPr>
        <p:spPr/>
        <p:txBody>
          <a:bodyPr>
            <a:normAutofit/>
          </a:bodyPr>
          <a:lstStyle/>
          <a:p>
            <a:r>
              <a:rPr lang="en-US" dirty="0"/>
              <a:t>DMR:  </a:t>
            </a:r>
            <a:r>
              <a:rPr lang="en-US" sz="3600" u="sng" dirty="0"/>
              <a:t>D</a:t>
            </a:r>
            <a:r>
              <a:rPr lang="en-US" sz="3600" dirty="0"/>
              <a:t>ifferentially </a:t>
            </a:r>
            <a:r>
              <a:rPr lang="en-US" sz="3600" u="sng" dirty="0"/>
              <a:t>m</a:t>
            </a:r>
            <a:r>
              <a:rPr lang="en-US" sz="3600" dirty="0"/>
              <a:t>ethylated </a:t>
            </a:r>
            <a:r>
              <a:rPr lang="en-US" sz="3600" u="sng" dirty="0"/>
              <a:t>r</a:t>
            </a:r>
            <a:r>
              <a:rPr lang="en-US" sz="3600" dirty="0"/>
              <a:t>egion</a:t>
            </a:r>
            <a:endParaRPr lang="en-US" dirty="0"/>
          </a:p>
        </p:txBody>
      </p:sp>
      <p:sp>
        <p:nvSpPr>
          <p:cNvPr id="3" name="Content Placeholder 2">
            <a:extLst>
              <a:ext uri="{FF2B5EF4-FFF2-40B4-BE49-F238E27FC236}">
                <a16:creationId xmlns:a16="http://schemas.microsoft.com/office/drawing/2014/main" id="{E98EBA00-84E2-874A-9BC6-456ABEAC727B}"/>
              </a:ext>
            </a:extLst>
          </p:cNvPr>
          <p:cNvSpPr>
            <a:spLocks noGrp="1"/>
          </p:cNvSpPr>
          <p:nvPr>
            <p:ph idx="1"/>
          </p:nvPr>
        </p:nvSpPr>
        <p:spPr>
          <a:xfrm>
            <a:off x="1" y="1268016"/>
            <a:ext cx="3585410" cy="3875484"/>
          </a:xfrm>
        </p:spPr>
        <p:txBody>
          <a:bodyPr>
            <a:normAutofit/>
          </a:bodyPr>
          <a:lstStyle/>
          <a:p>
            <a:pPr marL="342900" lvl="1" indent="0">
              <a:spcAft>
                <a:spcPts val="1200"/>
              </a:spcAft>
              <a:buNone/>
            </a:pPr>
            <a:r>
              <a:rPr lang="en-US" dirty="0"/>
              <a:t>A 10 - 300bp region containing at least 3 </a:t>
            </a:r>
            <a:r>
              <a:rPr lang="en-US" dirty="0" err="1"/>
              <a:t>CpGs</a:t>
            </a:r>
            <a:r>
              <a:rPr lang="en-US" dirty="0"/>
              <a:t> that are significantly differentially methylated </a:t>
            </a:r>
          </a:p>
        </p:txBody>
      </p:sp>
      <p:grpSp>
        <p:nvGrpSpPr>
          <p:cNvPr id="64" name="Group 63">
            <a:extLst>
              <a:ext uri="{FF2B5EF4-FFF2-40B4-BE49-F238E27FC236}">
                <a16:creationId xmlns:a16="http://schemas.microsoft.com/office/drawing/2014/main" id="{21A219F8-5AEB-3242-8F3D-4A1CBE2863FF}"/>
              </a:ext>
            </a:extLst>
          </p:cNvPr>
          <p:cNvGrpSpPr/>
          <p:nvPr/>
        </p:nvGrpSpPr>
        <p:grpSpPr>
          <a:xfrm>
            <a:off x="4007030" y="1508969"/>
            <a:ext cx="4900486" cy="1234231"/>
            <a:chOff x="4763452" y="1293178"/>
            <a:chExt cx="3084701" cy="672538"/>
          </a:xfrm>
        </p:grpSpPr>
        <p:pic>
          <p:nvPicPr>
            <p:cNvPr id="65" name="Picture 64">
              <a:extLst>
                <a:ext uri="{FF2B5EF4-FFF2-40B4-BE49-F238E27FC236}">
                  <a16:creationId xmlns:a16="http://schemas.microsoft.com/office/drawing/2014/main" id="{5CA63E2D-86A9-8A48-9DF8-863C7D4A5D61}"/>
                </a:ext>
              </a:extLst>
            </p:cNvPr>
            <p:cNvPicPr>
              <a:picLocks noChangeAspect="1"/>
            </p:cNvPicPr>
            <p:nvPr/>
          </p:nvPicPr>
          <p:blipFill rotWithShape="1">
            <a:blip r:embed="rId3"/>
            <a:srcRect t="88980"/>
            <a:stretch/>
          </p:blipFill>
          <p:spPr>
            <a:xfrm>
              <a:off x="4793332" y="1533307"/>
              <a:ext cx="2863369" cy="432409"/>
            </a:xfrm>
            <a:prstGeom prst="rect">
              <a:avLst/>
            </a:prstGeom>
          </p:spPr>
        </p:pic>
        <p:pic>
          <p:nvPicPr>
            <p:cNvPr id="66" name="Picture 65">
              <a:extLst>
                <a:ext uri="{FF2B5EF4-FFF2-40B4-BE49-F238E27FC236}">
                  <a16:creationId xmlns:a16="http://schemas.microsoft.com/office/drawing/2014/main" id="{E4BC5BFD-D0A8-9B4C-BB65-AB0EE63320C1}"/>
                </a:ext>
              </a:extLst>
            </p:cNvPr>
            <p:cNvPicPr>
              <a:picLocks noChangeAspect="1"/>
            </p:cNvPicPr>
            <p:nvPr/>
          </p:nvPicPr>
          <p:blipFill rotWithShape="1">
            <a:blip r:embed="rId3"/>
            <a:srcRect l="-957" t="-644" r="-6772" b="94260"/>
            <a:stretch/>
          </p:blipFill>
          <p:spPr>
            <a:xfrm>
              <a:off x="4763452" y="1293178"/>
              <a:ext cx="3084701" cy="250496"/>
            </a:xfrm>
            <a:prstGeom prst="rect">
              <a:avLst/>
            </a:prstGeom>
          </p:spPr>
        </p:pic>
      </p:grpSp>
    </p:spTree>
    <p:extLst>
      <p:ext uri="{BB962C8B-B14F-4D97-AF65-F5344CB8AC3E}">
        <p14:creationId xmlns:p14="http://schemas.microsoft.com/office/powerpoint/2010/main" val="2181438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1D135-493E-1646-AA82-4E77E294B71A}"/>
              </a:ext>
            </a:extLst>
          </p:cNvPr>
          <p:cNvPicPr>
            <a:picLocks noChangeAspect="1"/>
          </p:cNvPicPr>
          <p:nvPr/>
        </p:nvPicPr>
        <p:blipFill rotWithShape="1">
          <a:blip r:embed="rId3"/>
          <a:srcRect t="18552" r="18670" b="9071"/>
          <a:stretch/>
        </p:blipFill>
        <p:spPr>
          <a:xfrm>
            <a:off x="168384" y="954228"/>
            <a:ext cx="3684088" cy="4098175"/>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337239" y="788663"/>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490632" y="1143390"/>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2125546" y="113542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364278" y="1149110"/>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1758595" y="11408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temperature on methylation</a:t>
            </a:r>
          </a:p>
        </p:txBody>
      </p:sp>
      <p:sp>
        <p:nvSpPr>
          <p:cNvPr id="10" name="TextBox 9">
            <a:extLst>
              <a:ext uri="{FF2B5EF4-FFF2-40B4-BE49-F238E27FC236}">
                <a16:creationId xmlns:a16="http://schemas.microsoft.com/office/drawing/2014/main" id="{070AA214-89CD-C548-B6AB-B9CDC5E98C0C}"/>
              </a:ext>
            </a:extLst>
          </p:cNvPr>
          <p:cNvSpPr txBox="1"/>
          <p:nvPr/>
        </p:nvSpPr>
        <p:spPr>
          <a:xfrm>
            <a:off x="2855718" y="1135425"/>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11" name="TextBox 10">
            <a:extLst>
              <a:ext uri="{FF2B5EF4-FFF2-40B4-BE49-F238E27FC236}">
                <a16:creationId xmlns:a16="http://schemas.microsoft.com/office/drawing/2014/main" id="{E34F8B99-0530-E14B-A090-5B392818C547}"/>
              </a:ext>
            </a:extLst>
          </p:cNvPr>
          <p:cNvSpPr txBox="1"/>
          <p:nvPr/>
        </p:nvSpPr>
        <p:spPr>
          <a:xfrm>
            <a:off x="3221860" y="1127460"/>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2" name="Rectangle 11">
            <a:extLst>
              <a:ext uri="{FF2B5EF4-FFF2-40B4-BE49-F238E27FC236}">
                <a16:creationId xmlns:a16="http://schemas.microsoft.com/office/drawing/2014/main" id="{7D482ECC-4A11-3946-BD0E-953408DF3521}"/>
              </a:ext>
            </a:extLst>
          </p:cNvPr>
          <p:cNvSpPr/>
          <p:nvPr/>
        </p:nvSpPr>
        <p:spPr>
          <a:xfrm>
            <a:off x="2877682" y="992497"/>
            <a:ext cx="1000642" cy="408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00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1D135-493E-1646-AA82-4E77E294B71A}"/>
              </a:ext>
            </a:extLst>
          </p:cNvPr>
          <p:cNvPicPr>
            <a:picLocks noChangeAspect="1"/>
          </p:cNvPicPr>
          <p:nvPr/>
        </p:nvPicPr>
        <p:blipFill rotWithShape="1">
          <a:blip r:embed="rId3"/>
          <a:srcRect t="18552" r="18670" b="9071"/>
          <a:stretch/>
        </p:blipFill>
        <p:spPr>
          <a:xfrm>
            <a:off x="168384" y="954228"/>
            <a:ext cx="3684088" cy="4098175"/>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337239" y="788663"/>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490632" y="1143390"/>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2125546" y="113542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364278" y="1149110"/>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1758595" y="11408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temperature on methylation</a:t>
            </a:r>
          </a:p>
        </p:txBody>
      </p:sp>
      <p:sp>
        <p:nvSpPr>
          <p:cNvPr id="10" name="TextBox 9">
            <a:extLst>
              <a:ext uri="{FF2B5EF4-FFF2-40B4-BE49-F238E27FC236}">
                <a16:creationId xmlns:a16="http://schemas.microsoft.com/office/drawing/2014/main" id="{070AA214-89CD-C548-B6AB-B9CDC5E98C0C}"/>
              </a:ext>
            </a:extLst>
          </p:cNvPr>
          <p:cNvSpPr txBox="1"/>
          <p:nvPr/>
        </p:nvSpPr>
        <p:spPr>
          <a:xfrm>
            <a:off x="2855718" y="1135425"/>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11" name="TextBox 10">
            <a:extLst>
              <a:ext uri="{FF2B5EF4-FFF2-40B4-BE49-F238E27FC236}">
                <a16:creationId xmlns:a16="http://schemas.microsoft.com/office/drawing/2014/main" id="{E34F8B99-0530-E14B-A090-5B392818C547}"/>
              </a:ext>
            </a:extLst>
          </p:cNvPr>
          <p:cNvSpPr txBox="1"/>
          <p:nvPr/>
        </p:nvSpPr>
        <p:spPr>
          <a:xfrm>
            <a:off x="3221860" y="1127460"/>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2" name="Rectangle 11">
            <a:extLst>
              <a:ext uri="{FF2B5EF4-FFF2-40B4-BE49-F238E27FC236}">
                <a16:creationId xmlns:a16="http://schemas.microsoft.com/office/drawing/2014/main" id="{7D482ECC-4A11-3946-BD0E-953408DF3521}"/>
              </a:ext>
            </a:extLst>
          </p:cNvPr>
          <p:cNvSpPr/>
          <p:nvPr/>
        </p:nvSpPr>
        <p:spPr>
          <a:xfrm>
            <a:off x="2877682" y="992497"/>
            <a:ext cx="1000642" cy="408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B0E743-4D91-D545-B18E-C83FBB9CFD89}"/>
              </a:ext>
            </a:extLst>
          </p:cNvPr>
          <p:cNvSpPr/>
          <p:nvPr/>
        </p:nvSpPr>
        <p:spPr>
          <a:xfrm>
            <a:off x="1387615" y="1604784"/>
            <a:ext cx="1475862" cy="307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29F7D6-7E49-D14B-A7C1-484E3CDF18BF}"/>
              </a:ext>
            </a:extLst>
          </p:cNvPr>
          <p:cNvSpPr/>
          <p:nvPr/>
        </p:nvSpPr>
        <p:spPr>
          <a:xfrm>
            <a:off x="1406078" y="2946867"/>
            <a:ext cx="1475862" cy="88218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599B3CE-D7E8-104B-A4C8-6CBB9F85FDAB}"/>
              </a:ext>
            </a:extLst>
          </p:cNvPr>
          <p:cNvSpPr txBox="1"/>
          <p:nvPr/>
        </p:nvSpPr>
        <p:spPr>
          <a:xfrm>
            <a:off x="4078525" y="2122121"/>
            <a:ext cx="4072699" cy="646331"/>
          </a:xfrm>
          <a:prstGeom prst="rect">
            <a:avLst/>
          </a:prstGeom>
          <a:noFill/>
        </p:spPr>
        <p:txBody>
          <a:bodyPr wrap="square" rtlCol="0">
            <a:spAutoFit/>
          </a:bodyPr>
          <a:lstStyle/>
          <a:p>
            <a:r>
              <a:rPr lang="en-US" b="1" dirty="0">
                <a:solidFill>
                  <a:srgbClr val="FF0000"/>
                </a:solidFill>
              </a:rPr>
              <a:t>Increase</a:t>
            </a:r>
            <a:r>
              <a:rPr lang="en-US" dirty="0"/>
              <a:t> in methylation under low temperature (8</a:t>
            </a:r>
            <a:r>
              <a:rPr lang="en-US" b="1" dirty="0"/>
              <a:t>°</a:t>
            </a:r>
            <a:r>
              <a:rPr lang="en-US" dirty="0"/>
              <a:t>C) </a:t>
            </a:r>
          </a:p>
        </p:txBody>
      </p:sp>
    </p:spTree>
    <p:extLst>
      <p:ext uri="{BB962C8B-B14F-4D97-AF65-F5344CB8AC3E}">
        <p14:creationId xmlns:p14="http://schemas.microsoft.com/office/powerpoint/2010/main" val="4013362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1D135-493E-1646-AA82-4E77E294B71A}"/>
              </a:ext>
            </a:extLst>
          </p:cNvPr>
          <p:cNvPicPr>
            <a:picLocks noChangeAspect="1"/>
          </p:cNvPicPr>
          <p:nvPr/>
        </p:nvPicPr>
        <p:blipFill rotWithShape="1">
          <a:blip r:embed="rId3"/>
          <a:srcRect t="18552" r="18670" b="9071"/>
          <a:stretch/>
        </p:blipFill>
        <p:spPr>
          <a:xfrm>
            <a:off x="168384" y="954228"/>
            <a:ext cx="3684088" cy="4098175"/>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337239" y="788663"/>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490632" y="1143390"/>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2125546" y="113542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364278" y="1149110"/>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1758595" y="11408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temperature on methylation</a:t>
            </a:r>
          </a:p>
        </p:txBody>
      </p:sp>
      <p:sp>
        <p:nvSpPr>
          <p:cNvPr id="10" name="TextBox 9">
            <a:extLst>
              <a:ext uri="{FF2B5EF4-FFF2-40B4-BE49-F238E27FC236}">
                <a16:creationId xmlns:a16="http://schemas.microsoft.com/office/drawing/2014/main" id="{070AA214-89CD-C548-B6AB-B9CDC5E98C0C}"/>
              </a:ext>
            </a:extLst>
          </p:cNvPr>
          <p:cNvSpPr txBox="1"/>
          <p:nvPr/>
        </p:nvSpPr>
        <p:spPr>
          <a:xfrm>
            <a:off x="2855718" y="1135425"/>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11" name="TextBox 10">
            <a:extLst>
              <a:ext uri="{FF2B5EF4-FFF2-40B4-BE49-F238E27FC236}">
                <a16:creationId xmlns:a16="http://schemas.microsoft.com/office/drawing/2014/main" id="{E34F8B99-0530-E14B-A090-5B392818C547}"/>
              </a:ext>
            </a:extLst>
          </p:cNvPr>
          <p:cNvSpPr txBox="1"/>
          <p:nvPr/>
        </p:nvSpPr>
        <p:spPr>
          <a:xfrm>
            <a:off x="3221860" y="1127460"/>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3" name="Rectangle 12">
            <a:extLst>
              <a:ext uri="{FF2B5EF4-FFF2-40B4-BE49-F238E27FC236}">
                <a16:creationId xmlns:a16="http://schemas.microsoft.com/office/drawing/2014/main" id="{D8FF618C-5ED7-9A46-9C61-605DAF3402CF}"/>
              </a:ext>
            </a:extLst>
          </p:cNvPr>
          <p:cNvSpPr/>
          <p:nvPr/>
        </p:nvSpPr>
        <p:spPr>
          <a:xfrm>
            <a:off x="1387615" y="1604784"/>
            <a:ext cx="1475862" cy="307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04A810-3D44-1F4C-944B-97E96E2FFE0C}"/>
              </a:ext>
            </a:extLst>
          </p:cNvPr>
          <p:cNvSpPr/>
          <p:nvPr/>
        </p:nvSpPr>
        <p:spPr>
          <a:xfrm>
            <a:off x="1406078" y="2946867"/>
            <a:ext cx="1475862" cy="88218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7F832A-0502-1F42-BB30-501B57BCFBCD}"/>
              </a:ext>
            </a:extLst>
          </p:cNvPr>
          <p:cNvSpPr txBox="1"/>
          <p:nvPr/>
        </p:nvSpPr>
        <p:spPr>
          <a:xfrm>
            <a:off x="1858525" y="862339"/>
            <a:ext cx="542136" cy="215444"/>
          </a:xfrm>
          <a:prstGeom prst="rect">
            <a:avLst/>
          </a:prstGeom>
          <a:noFill/>
        </p:spPr>
        <p:txBody>
          <a:bodyPr wrap="none" rtlCol="0">
            <a:spAutoFit/>
          </a:bodyPr>
          <a:lstStyle/>
          <a:p>
            <a:r>
              <a:rPr lang="en-US" sz="800" b="1" dirty="0"/>
              <a:t>SEA LICE</a:t>
            </a:r>
          </a:p>
        </p:txBody>
      </p:sp>
      <p:sp>
        <p:nvSpPr>
          <p:cNvPr id="21" name="Left Brace 20">
            <a:extLst>
              <a:ext uri="{FF2B5EF4-FFF2-40B4-BE49-F238E27FC236}">
                <a16:creationId xmlns:a16="http://schemas.microsoft.com/office/drawing/2014/main" id="{4B3274FF-D20A-9D4F-921D-9A9BE29C142F}"/>
              </a:ext>
            </a:extLst>
          </p:cNvPr>
          <p:cNvSpPr/>
          <p:nvPr/>
        </p:nvSpPr>
        <p:spPr>
          <a:xfrm rot="5400000">
            <a:off x="2047607" y="401355"/>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D1F7732-1E33-3644-BA96-2AFF4EA65FAE}"/>
              </a:ext>
            </a:extLst>
          </p:cNvPr>
          <p:cNvSpPr txBox="1"/>
          <p:nvPr/>
        </p:nvSpPr>
        <p:spPr>
          <a:xfrm>
            <a:off x="2862534" y="850783"/>
            <a:ext cx="877010" cy="215444"/>
          </a:xfrm>
          <a:prstGeom prst="rect">
            <a:avLst/>
          </a:prstGeom>
          <a:noFill/>
        </p:spPr>
        <p:txBody>
          <a:bodyPr wrap="square" rtlCol="0">
            <a:spAutoFit/>
          </a:bodyPr>
          <a:lstStyle/>
          <a:p>
            <a:pPr algn="ctr"/>
            <a:r>
              <a:rPr lang="en-US" sz="800" b="1" dirty="0"/>
              <a:t>NO SEA LICE</a:t>
            </a:r>
          </a:p>
        </p:txBody>
      </p:sp>
      <p:sp>
        <p:nvSpPr>
          <p:cNvPr id="23" name="Left Brace 22">
            <a:extLst>
              <a:ext uri="{FF2B5EF4-FFF2-40B4-BE49-F238E27FC236}">
                <a16:creationId xmlns:a16="http://schemas.microsoft.com/office/drawing/2014/main" id="{5CD5E889-89B4-7F48-8DE0-2A4EFAB56D41}"/>
              </a:ext>
            </a:extLst>
          </p:cNvPr>
          <p:cNvSpPr/>
          <p:nvPr/>
        </p:nvSpPr>
        <p:spPr>
          <a:xfrm rot="5400000">
            <a:off x="3213764" y="797786"/>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AF7C73F9-10A4-AC46-8C4A-2A2AEE215082}"/>
              </a:ext>
            </a:extLst>
          </p:cNvPr>
          <p:cNvSpPr txBox="1"/>
          <p:nvPr/>
        </p:nvSpPr>
        <p:spPr>
          <a:xfrm>
            <a:off x="4047258" y="857912"/>
            <a:ext cx="4402066" cy="923330"/>
          </a:xfrm>
          <a:prstGeom prst="rect">
            <a:avLst/>
          </a:prstGeom>
          <a:noFill/>
        </p:spPr>
        <p:txBody>
          <a:bodyPr wrap="square" rtlCol="0">
            <a:spAutoFit/>
          </a:bodyPr>
          <a:lstStyle/>
          <a:p>
            <a:r>
              <a:rPr lang="en-US" u="sng" dirty="0"/>
              <a:t>Sea lice-dependent </a:t>
            </a:r>
            <a:r>
              <a:rPr lang="en-US" b="1" dirty="0">
                <a:solidFill>
                  <a:srgbClr val="FF0000"/>
                </a:solidFill>
              </a:rPr>
              <a:t>increase</a:t>
            </a:r>
            <a:r>
              <a:rPr lang="en-US" dirty="0"/>
              <a:t> in methylation under low temperature (8</a:t>
            </a:r>
            <a:r>
              <a:rPr lang="en-US" b="1" dirty="0"/>
              <a:t>°</a:t>
            </a:r>
            <a:r>
              <a:rPr lang="en-US" dirty="0"/>
              <a:t>C)</a:t>
            </a:r>
          </a:p>
          <a:p>
            <a:r>
              <a:rPr lang="en-US" dirty="0"/>
              <a:t> </a:t>
            </a:r>
          </a:p>
        </p:txBody>
      </p:sp>
    </p:spTree>
    <p:extLst>
      <p:ext uri="{BB962C8B-B14F-4D97-AF65-F5344CB8AC3E}">
        <p14:creationId xmlns:p14="http://schemas.microsoft.com/office/powerpoint/2010/main" val="532441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1D135-493E-1646-AA82-4E77E294B71A}"/>
              </a:ext>
            </a:extLst>
          </p:cNvPr>
          <p:cNvPicPr>
            <a:picLocks noChangeAspect="1"/>
          </p:cNvPicPr>
          <p:nvPr/>
        </p:nvPicPr>
        <p:blipFill rotWithShape="1">
          <a:blip r:embed="rId3"/>
          <a:srcRect t="18552" r="18670" b="9071"/>
          <a:stretch/>
        </p:blipFill>
        <p:spPr>
          <a:xfrm>
            <a:off x="168384" y="954228"/>
            <a:ext cx="3684088" cy="4098175"/>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337239" y="788663"/>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490632" y="1143390"/>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2125546" y="113542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364278" y="1149110"/>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1758595" y="11408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temperature on methylation</a:t>
            </a:r>
          </a:p>
        </p:txBody>
      </p:sp>
      <p:sp>
        <p:nvSpPr>
          <p:cNvPr id="10" name="TextBox 9">
            <a:extLst>
              <a:ext uri="{FF2B5EF4-FFF2-40B4-BE49-F238E27FC236}">
                <a16:creationId xmlns:a16="http://schemas.microsoft.com/office/drawing/2014/main" id="{070AA214-89CD-C548-B6AB-B9CDC5E98C0C}"/>
              </a:ext>
            </a:extLst>
          </p:cNvPr>
          <p:cNvSpPr txBox="1"/>
          <p:nvPr/>
        </p:nvSpPr>
        <p:spPr>
          <a:xfrm>
            <a:off x="2855718" y="1135425"/>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11" name="TextBox 10">
            <a:extLst>
              <a:ext uri="{FF2B5EF4-FFF2-40B4-BE49-F238E27FC236}">
                <a16:creationId xmlns:a16="http://schemas.microsoft.com/office/drawing/2014/main" id="{E34F8B99-0530-E14B-A090-5B392818C547}"/>
              </a:ext>
            </a:extLst>
          </p:cNvPr>
          <p:cNvSpPr txBox="1"/>
          <p:nvPr/>
        </p:nvSpPr>
        <p:spPr>
          <a:xfrm>
            <a:off x="3221860" y="1127460"/>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3" name="Rectangle 12">
            <a:extLst>
              <a:ext uri="{FF2B5EF4-FFF2-40B4-BE49-F238E27FC236}">
                <a16:creationId xmlns:a16="http://schemas.microsoft.com/office/drawing/2014/main" id="{D8FF618C-5ED7-9A46-9C61-605DAF3402CF}"/>
              </a:ext>
            </a:extLst>
          </p:cNvPr>
          <p:cNvSpPr/>
          <p:nvPr/>
        </p:nvSpPr>
        <p:spPr>
          <a:xfrm>
            <a:off x="1387615" y="1604784"/>
            <a:ext cx="1475862" cy="307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04A810-3D44-1F4C-944B-97E96E2FFE0C}"/>
              </a:ext>
            </a:extLst>
          </p:cNvPr>
          <p:cNvSpPr/>
          <p:nvPr/>
        </p:nvSpPr>
        <p:spPr>
          <a:xfrm>
            <a:off x="1406078" y="2946867"/>
            <a:ext cx="1475862" cy="9149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7F832A-0502-1F42-BB30-501B57BCFBCD}"/>
              </a:ext>
            </a:extLst>
          </p:cNvPr>
          <p:cNvSpPr txBox="1"/>
          <p:nvPr/>
        </p:nvSpPr>
        <p:spPr>
          <a:xfrm>
            <a:off x="1858525" y="862339"/>
            <a:ext cx="542136" cy="215444"/>
          </a:xfrm>
          <a:prstGeom prst="rect">
            <a:avLst/>
          </a:prstGeom>
          <a:noFill/>
        </p:spPr>
        <p:txBody>
          <a:bodyPr wrap="none" rtlCol="0">
            <a:spAutoFit/>
          </a:bodyPr>
          <a:lstStyle/>
          <a:p>
            <a:r>
              <a:rPr lang="en-US" sz="800" b="1" dirty="0"/>
              <a:t>SEA LICE</a:t>
            </a:r>
          </a:p>
        </p:txBody>
      </p:sp>
      <p:sp>
        <p:nvSpPr>
          <p:cNvPr id="21" name="Left Brace 20">
            <a:extLst>
              <a:ext uri="{FF2B5EF4-FFF2-40B4-BE49-F238E27FC236}">
                <a16:creationId xmlns:a16="http://schemas.microsoft.com/office/drawing/2014/main" id="{4B3274FF-D20A-9D4F-921D-9A9BE29C142F}"/>
              </a:ext>
            </a:extLst>
          </p:cNvPr>
          <p:cNvSpPr/>
          <p:nvPr/>
        </p:nvSpPr>
        <p:spPr>
          <a:xfrm rot="5400000">
            <a:off x="2047607" y="401355"/>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D1F7732-1E33-3644-BA96-2AFF4EA65FAE}"/>
              </a:ext>
            </a:extLst>
          </p:cNvPr>
          <p:cNvSpPr txBox="1"/>
          <p:nvPr/>
        </p:nvSpPr>
        <p:spPr>
          <a:xfrm>
            <a:off x="2862534" y="850783"/>
            <a:ext cx="877010" cy="215444"/>
          </a:xfrm>
          <a:prstGeom prst="rect">
            <a:avLst/>
          </a:prstGeom>
          <a:noFill/>
        </p:spPr>
        <p:txBody>
          <a:bodyPr wrap="square" rtlCol="0">
            <a:spAutoFit/>
          </a:bodyPr>
          <a:lstStyle/>
          <a:p>
            <a:pPr algn="ctr"/>
            <a:r>
              <a:rPr lang="en-US" sz="800" b="1" dirty="0"/>
              <a:t>NO SEA LICE</a:t>
            </a:r>
          </a:p>
        </p:txBody>
      </p:sp>
      <p:sp>
        <p:nvSpPr>
          <p:cNvPr id="23" name="Left Brace 22">
            <a:extLst>
              <a:ext uri="{FF2B5EF4-FFF2-40B4-BE49-F238E27FC236}">
                <a16:creationId xmlns:a16="http://schemas.microsoft.com/office/drawing/2014/main" id="{5CD5E889-89B4-7F48-8DE0-2A4EFAB56D41}"/>
              </a:ext>
            </a:extLst>
          </p:cNvPr>
          <p:cNvSpPr/>
          <p:nvPr/>
        </p:nvSpPr>
        <p:spPr>
          <a:xfrm rot="5400000">
            <a:off x="3213764" y="797786"/>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AA45EA6D-8196-1B4A-BD74-79DF1BEEFFF3}"/>
              </a:ext>
            </a:extLst>
          </p:cNvPr>
          <p:cNvSpPr/>
          <p:nvPr/>
        </p:nvSpPr>
        <p:spPr>
          <a:xfrm>
            <a:off x="3645374" y="1627867"/>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2710903-19B2-6C46-B41C-33F44B8863E2}"/>
              </a:ext>
            </a:extLst>
          </p:cNvPr>
          <p:cNvSpPr txBox="1"/>
          <p:nvPr/>
        </p:nvSpPr>
        <p:spPr>
          <a:xfrm>
            <a:off x="4132308" y="1520455"/>
            <a:ext cx="970137" cy="261610"/>
          </a:xfrm>
          <a:prstGeom prst="rect">
            <a:avLst/>
          </a:prstGeom>
          <a:noFill/>
        </p:spPr>
        <p:txBody>
          <a:bodyPr wrap="none" rtlCol="0">
            <a:spAutoFit/>
          </a:bodyPr>
          <a:lstStyle/>
          <a:p>
            <a:r>
              <a:rPr lang="en-US" sz="1100" dirty="0"/>
              <a:t>RARA (intron)</a:t>
            </a:r>
          </a:p>
        </p:txBody>
      </p:sp>
      <p:sp>
        <p:nvSpPr>
          <p:cNvPr id="35" name="Rectangle 34">
            <a:extLst>
              <a:ext uri="{FF2B5EF4-FFF2-40B4-BE49-F238E27FC236}">
                <a16:creationId xmlns:a16="http://schemas.microsoft.com/office/drawing/2014/main" id="{D29B6F8A-8AAA-7B45-98B4-C1850777C8AB}"/>
              </a:ext>
            </a:extLst>
          </p:cNvPr>
          <p:cNvSpPr/>
          <p:nvPr/>
        </p:nvSpPr>
        <p:spPr>
          <a:xfrm>
            <a:off x="3654906" y="3003315"/>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0028D7C-0A96-A544-B558-FF610A875DF7}"/>
              </a:ext>
            </a:extLst>
          </p:cNvPr>
          <p:cNvSpPr/>
          <p:nvPr/>
        </p:nvSpPr>
        <p:spPr>
          <a:xfrm>
            <a:off x="3654906" y="3515047"/>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FB89A6A-2F37-F84C-98A9-7F231044338F}"/>
              </a:ext>
            </a:extLst>
          </p:cNvPr>
          <p:cNvSpPr/>
          <p:nvPr/>
        </p:nvSpPr>
        <p:spPr>
          <a:xfrm>
            <a:off x="3645374" y="3679113"/>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TextBox 42">
            <a:extLst>
              <a:ext uri="{FF2B5EF4-FFF2-40B4-BE49-F238E27FC236}">
                <a16:creationId xmlns:a16="http://schemas.microsoft.com/office/drawing/2014/main" id="{B40D807A-F434-994E-A050-1CF923991229}"/>
              </a:ext>
            </a:extLst>
          </p:cNvPr>
          <p:cNvSpPr txBox="1"/>
          <p:nvPr/>
        </p:nvSpPr>
        <p:spPr>
          <a:xfrm>
            <a:off x="3852472" y="2661467"/>
            <a:ext cx="184731" cy="261610"/>
          </a:xfrm>
          <a:prstGeom prst="rect">
            <a:avLst/>
          </a:prstGeom>
        </p:spPr>
        <p:txBody>
          <a:bodyPr wrap="none" rtlCol="0">
            <a:spAutoFit/>
          </a:bodyPr>
          <a:lstStyle/>
          <a:p>
            <a:endParaRPr lang="en-US" sz="1100" dirty="0"/>
          </a:p>
        </p:txBody>
      </p:sp>
      <p:sp>
        <p:nvSpPr>
          <p:cNvPr id="44" name="TextBox 43">
            <a:extLst>
              <a:ext uri="{FF2B5EF4-FFF2-40B4-BE49-F238E27FC236}">
                <a16:creationId xmlns:a16="http://schemas.microsoft.com/office/drawing/2014/main" id="{694C7F97-6254-ED4A-9E61-88FD459C03D4}"/>
              </a:ext>
            </a:extLst>
          </p:cNvPr>
          <p:cNvSpPr txBox="1"/>
          <p:nvPr/>
        </p:nvSpPr>
        <p:spPr>
          <a:xfrm>
            <a:off x="3856475" y="3424658"/>
            <a:ext cx="1571264" cy="261610"/>
          </a:xfrm>
          <a:prstGeom prst="rect">
            <a:avLst/>
          </a:prstGeom>
          <a:noFill/>
        </p:spPr>
        <p:txBody>
          <a:bodyPr wrap="none" rtlCol="0">
            <a:spAutoFit/>
          </a:bodyPr>
          <a:lstStyle/>
          <a:p>
            <a:r>
              <a:rPr lang="en-US" sz="1100" dirty="0"/>
              <a:t>Uncharacterized lncRNA</a:t>
            </a:r>
          </a:p>
        </p:txBody>
      </p:sp>
      <p:sp>
        <p:nvSpPr>
          <p:cNvPr id="8" name="Rectangle 7">
            <a:extLst>
              <a:ext uri="{FF2B5EF4-FFF2-40B4-BE49-F238E27FC236}">
                <a16:creationId xmlns:a16="http://schemas.microsoft.com/office/drawing/2014/main" id="{56A30662-BA6C-DE41-A60D-8AF1B6B7E94E}"/>
              </a:ext>
            </a:extLst>
          </p:cNvPr>
          <p:cNvSpPr/>
          <p:nvPr/>
        </p:nvSpPr>
        <p:spPr>
          <a:xfrm>
            <a:off x="3831924" y="2888557"/>
            <a:ext cx="5102359" cy="261610"/>
          </a:xfrm>
          <a:prstGeom prst="rect">
            <a:avLst/>
          </a:prstGeom>
        </p:spPr>
        <p:txBody>
          <a:bodyPr wrap="square">
            <a:spAutoFit/>
          </a:bodyPr>
          <a:lstStyle/>
          <a:p>
            <a:r>
              <a:rPr lang="en-US" sz="1100" dirty="0" err="1"/>
              <a:t>Agrin</a:t>
            </a:r>
            <a:r>
              <a:rPr lang="en-US" sz="1100" dirty="0"/>
              <a:t>-like (intron) </a:t>
            </a:r>
          </a:p>
        </p:txBody>
      </p:sp>
      <p:sp>
        <p:nvSpPr>
          <p:cNvPr id="46" name="TextBox 45">
            <a:extLst>
              <a:ext uri="{FF2B5EF4-FFF2-40B4-BE49-F238E27FC236}">
                <a16:creationId xmlns:a16="http://schemas.microsoft.com/office/drawing/2014/main" id="{3637CC5F-BC7C-4248-B05B-085A6E2866A1}"/>
              </a:ext>
            </a:extLst>
          </p:cNvPr>
          <p:cNvSpPr txBox="1"/>
          <p:nvPr/>
        </p:nvSpPr>
        <p:spPr>
          <a:xfrm>
            <a:off x="3852472" y="3600248"/>
            <a:ext cx="4757272" cy="261610"/>
          </a:xfrm>
          <a:prstGeom prst="rect">
            <a:avLst/>
          </a:prstGeom>
          <a:noFill/>
        </p:spPr>
        <p:txBody>
          <a:bodyPr wrap="square" rtlCol="0">
            <a:spAutoFit/>
          </a:bodyPr>
          <a:lstStyle/>
          <a:p>
            <a:r>
              <a:rPr lang="en-US" sz="1100" dirty="0"/>
              <a:t>EGR1 </a:t>
            </a:r>
          </a:p>
        </p:txBody>
      </p:sp>
      <p:sp>
        <p:nvSpPr>
          <p:cNvPr id="58" name="TextBox 57">
            <a:extLst>
              <a:ext uri="{FF2B5EF4-FFF2-40B4-BE49-F238E27FC236}">
                <a16:creationId xmlns:a16="http://schemas.microsoft.com/office/drawing/2014/main" id="{A7DF476A-AD2E-B74C-9827-221A77208EED}"/>
              </a:ext>
            </a:extLst>
          </p:cNvPr>
          <p:cNvSpPr txBox="1"/>
          <p:nvPr/>
        </p:nvSpPr>
        <p:spPr>
          <a:xfrm>
            <a:off x="4047258" y="857912"/>
            <a:ext cx="4402066" cy="646331"/>
          </a:xfrm>
          <a:prstGeom prst="rect">
            <a:avLst/>
          </a:prstGeom>
          <a:noFill/>
        </p:spPr>
        <p:txBody>
          <a:bodyPr wrap="square" rtlCol="0">
            <a:spAutoFit/>
          </a:bodyPr>
          <a:lstStyle/>
          <a:p>
            <a:r>
              <a:rPr lang="en-US" u="sng" dirty="0"/>
              <a:t>Sea lice-dependent </a:t>
            </a:r>
            <a:r>
              <a:rPr lang="en-US" b="1" dirty="0">
                <a:solidFill>
                  <a:srgbClr val="FF0000"/>
                </a:solidFill>
              </a:rPr>
              <a:t>increase</a:t>
            </a:r>
            <a:r>
              <a:rPr lang="en-US" dirty="0"/>
              <a:t> in methylation under low temperature (8</a:t>
            </a:r>
            <a:r>
              <a:rPr lang="en-US" b="1" dirty="0"/>
              <a:t>°</a:t>
            </a:r>
            <a:r>
              <a:rPr lang="en-US" dirty="0"/>
              <a:t>C)</a:t>
            </a:r>
          </a:p>
        </p:txBody>
      </p:sp>
      <p:sp>
        <p:nvSpPr>
          <p:cNvPr id="12" name="TextBox 11">
            <a:extLst>
              <a:ext uri="{FF2B5EF4-FFF2-40B4-BE49-F238E27FC236}">
                <a16:creationId xmlns:a16="http://schemas.microsoft.com/office/drawing/2014/main" id="{75B7BB35-4FC9-3940-8982-749C19776738}"/>
              </a:ext>
            </a:extLst>
          </p:cNvPr>
          <p:cNvSpPr txBox="1"/>
          <p:nvPr/>
        </p:nvSpPr>
        <p:spPr>
          <a:xfrm>
            <a:off x="4988411" y="1682689"/>
            <a:ext cx="3685817" cy="523220"/>
          </a:xfrm>
          <a:prstGeom prst="rect">
            <a:avLst/>
          </a:prstGeom>
          <a:noFill/>
        </p:spPr>
        <p:txBody>
          <a:bodyPr wrap="none" rtlCol="0">
            <a:spAutoFit/>
          </a:bodyPr>
          <a:lstStyle/>
          <a:p>
            <a:r>
              <a:rPr lang="en-US" sz="1400" dirty="0"/>
              <a:t>HOX activator complex</a:t>
            </a:r>
          </a:p>
          <a:p>
            <a:r>
              <a:rPr lang="en-US" sz="1400" dirty="0"/>
              <a:t>HOX: </a:t>
            </a:r>
            <a:r>
              <a:rPr lang="en-US" sz="1400" b="1" dirty="0"/>
              <a:t>specify spatial plan in organ development</a:t>
            </a:r>
          </a:p>
        </p:txBody>
      </p:sp>
      <p:sp>
        <p:nvSpPr>
          <p:cNvPr id="16" name="Rectangle 15">
            <a:extLst>
              <a:ext uri="{FF2B5EF4-FFF2-40B4-BE49-F238E27FC236}">
                <a16:creationId xmlns:a16="http://schemas.microsoft.com/office/drawing/2014/main" id="{57D92AEF-CC63-F148-AE7B-70F11D4A355E}"/>
              </a:ext>
            </a:extLst>
          </p:cNvPr>
          <p:cNvSpPr/>
          <p:nvPr/>
        </p:nvSpPr>
        <p:spPr>
          <a:xfrm>
            <a:off x="5080580" y="2891881"/>
            <a:ext cx="3072123" cy="307777"/>
          </a:xfrm>
          <a:prstGeom prst="rect">
            <a:avLst/>
          </a:prstGeom>
        </p:spPr>
        <p:txBody>
          <a:bodyPr wrap="none">
            <a:spAutoFit/>
          </a:bodyPr>
          <a:lstStyle/>
          <a:p>
            <a:r>
              <a:rPr lang="en-US" sz="1400" b="1" dirty="0"/>
              <a:t>modulates growth (favors aggregation)</a:t>
            </a:r>
          </a:p>
        </p:txBody>
      </p:sp>
      <p:sp>
        <p:nvSpPr>
          <p:cNvPr id="17" name="Rectangle 16">
            <a:extLst>
              <a:ext uri="{FF2B5EF4-FFF2-40B4-BE49-F238E27FC236}">
                <a16:creationId xmlns:a16="http://schemas.microsoft.com/office/drawing/2014/main" id="{81400910-588B-C04C-AF5D-4C0EADF7A0E3}"/>
              </a:ext>
            </a:extLst>
          </p:cNvPr>
          <p:cNvSpPr/>
          <p:nvPr/>
        </p:nvSpPr>
        <p:spPr>
          <a:xfrm>
            <a:off x="4428972" y="3752093"/>
            <a:ext cx="3122156" cy="523220"/>
          </a:xfrm>
          <a:prstGeom prst="rect">
            <a:avLst/>
          </a:prstGeom>
        </p:spPr>
        <p:txBody>
          <a:bodyPr wrap="square">
            <a:spAutoFit/>
          </a:bodyPr>
          <a:lstStyle/>
          <a:p>
            <a:r>
              <a:rPr lang="en-US" sz="1400" dirty="0"/>
              <a:t>zinc finger that </a:t>
            </a:r>
            <a:r>
              <a:rPr lang="en-US" sz="1400" b="1" dirty="0"/>
              <a:t>regulates inflammatory response </a:t>
            </a:r>
            <a:r>
              <a:rPr lang="en-US" sz="1400" dirty="0"/>
              <a:t>and </a:t>
            </a:r>
            <a:r>
              <a:rPr lang="en-US" sz="1400" b="1" dirty="0"/>
              <a:t>cell proliferation</a:t>
            </a:r>
            <a:endParaRPr lang="en-US" sz="1400" dirty="0"/>
          </a:p>
        </p:txBody>
      </p:sp>
    </p:spTree>
    <p:extLst>
      <p:ext uri="{BB962C8B-B14F-4D97-AF65-F5344CB8AC3E}">
        <p14:creationId xmlns:p14="http://schemas.microsoft.com/office/powerpoint/2010/main" val="99743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salinity on methylation</a:t>
            </a:r>
          </a:p>
        </p:txBody>
      </p:sp>
      <p:sp>
        <p:nvSpPr>
          <p:cNvPr id="51" name="Rectangle 50">
            <a:extLst>
              <a:ext uri="{FF2B5EF4-FFF2-40B4-BE49-F238E27FC236}">
                <a16:creationId xmlns:a16="http://schemas.microsoft.com/office/drawing/2014/main" id="{6CA7A5CC-DEFF-9040-AAC4-8F630B9D8117}"/>
              </a:ext>
            </a:extLst>
          </p:cNvPr>
          <p:cNvSpPr/>
          <p:nvPr/>
        </p:nvSpPr>
        <p:spPr>
          <a:xfrm>
            <a:off x="3022788" y="1004376"/>
            <a:ext cx="1000642" cy="408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984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65C8AD49-4C25-3644-A2A3-6B2217C68882}"/>
              </a:ext>
            </a:extLst>
          </p:cNvPr>
          <p:cNvPicPr>
            <a:picLocks noChangeAspect="1"/>
          </p:cNvPicPr>
          <p:nvPr/>
        </p:nvPicPr>
        <p:blipFill rotWithShape="1">
          <a:blip r:embed="rId3"/>
          <a:srcRect t="19371" r="19970" b="8949"/>
          <a:stretch/>
        </p:blipFill>
        <p:spPr>
          <a:xfrm>
            <a:off x="210886" y="882730"/>
            <a:ext cx="3759168" cy="4208618"/>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422445" y="719414"/>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600235" y="100437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1878713" y="1004376"/>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506076" y="1010096"/>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2251350" y="996412"/>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salinity on methylation</a:t>
            </a:r>
          </a:p>
        </p:txBody>
      </p:sp>
      <p:sp>
        <p:nvSpPr>
          <p:cNvPr id="10" name="Rectangle 9">
            <a:extLst>
              <a:ext uri="{FF2B5EF4-FFF2-40B4-BE49-F238E27FC236}">
                <a16:creationId xmlns:a16="http://schemas.microsoft.com/office/drawing/2014/main" id="{2CF741C0-C72E-B744-8774-DC5B68998714}"/>
              </a:ext>
            </a:extLst>
          </p:cNvPr>
          <p:cNvSpPr/>
          <p:nvPr/>
        </p:nvSpPr>
        <p:spPr>
          <a:xfrm>
            <a:off x="1487724" y="1480862"/>
            <a:ext cx="1536024" cy="50585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E7E2E7-CF8D-244B-B1C6-B2585EE4DB49}"/>
              </a:ext>
            </a:extLst>
          </p:cNvPr>
          <p:cNvSpPr/>
          <p:nvPr/>
        </p:nvSpPr>
        <p:spPr>
          <a:xfrm>
            <a:off x="1487724" y="2544206"/>
            <a:ext cx="1536025" cy="3910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81208C-E643-2C47-A292-82FF9A428166}"/>
              </a:ext>
            </a:extLst>
          </p:cNvPr>
          <p:cNvSpPr txBox="1"/>
          <p:nvPr/>
        </p:nvSpPr>
        <p:spPr>
          <a:xfrm>
            <a:off x="1976986" y="738518"/>
            <a:ext cx="542136" cy="215444"/>
          </a:xfrm>
          <a:prstGeom prst="rect">
            <a:avLst/>
          </a:prstGeom>
          <a:noFill/>
        </p:spPr>
        <p:txBody>
          <a:bodyPr wrap="none" rtlCol="0">
            <a:spAutoFit/>
          </a:bodyPr>
          <a:lstStyle/>
          <a:p>
            <a:r>
              <a:rPr lang="en-US" sz="800" b="1" dirty="0"/>
              <a:t>SEA LICE</a:t>
            </a:r>
          </a:p>
        </p:txBody>
      </p:sp>
      <p:sp>
        <p:nvSpPr>
          <p:cNvPr id="14" name="Left Brace 13">
            <a:extLst>
              <a:ext uri="{FF2B5EF4-FFF2-40B4-BE49-F238E27FC236}">
                <a16:creationId xmlns:a16="http://schemas.microsoft.com/office/drawing/2014/main" id="{C4762399-3656-864C-A38C-FFA21589212A}"/>
              </a:ext>
            </a:extLst>
          </p:cNvPr>
          <p:cNvSpPr/>
          <p:nvPr/>
        </p:nvSpPr>
        <p:spPr>
          <a:xfrm rot="5400000">
            <a:off x="2166068" y="277534"/>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C174F9E-D728-8647-8146-0EDFC7921DCA}"/>
              </a:ext>
            </a:extLst>
          </p:cNvPr>
          <p:cNvSpPr txBox="1"/>
          <p:nvPr/>
        </p:nvSpPr>
        <p:spPr>
          <a:xfrm>
            <a:off x="2980995" y="726962"/>
            <a:ext cx="877010" cy="215444"/>
          </a:xfrm>
          <a:prstGeom prst="rect">
            <a:avLst/>
          </a:prstGeom>
          <a:noFill/>
        </p:spPr>
        <p:txBody>
          <a:bodyPr wrap="square" rtlCol="0">
            <a:spAutoFit/>
          </a:bodyPr>
          <a:lstStyle/>
          <a:p>
            <a:pPr algn="ctr"/>
            <a:r>
              <a:rPr lang="en-US" sz="800" b="1" dirty="0"/>
              <a:t>NO SEA LICE</a:t>
            </a:r>
          </a:p>
        </p:txBody>
      </p:sp>
      <p:sp>
        <p:nvSpPr>
          <p:cNvPr id="16" name="Left Brace 15">
            <a:extLst>
              <a:ext uri="{FF2B5EF4-FFF2-40B4-BE49-F238E27FC236}">
                <a16:creationId xmlns:a16="http://schemas.microsoft.com/office/drawing/2014/main" id="{FA6FA980-39BC-1046-9104-BFD1332F6DDF}"/>
              </a:ext>
            </a:extLst>
          </p:cNvPr>
          <p:cNvSpPr/>
          <p:nvPr/>
        </p:nvSpPr>
        <p:spPr>
          <a:xfrm rot="5400000">
            <a:off x="3332225" y="673965"/>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AC30108-B7DA-764C-892D-A0EFDBF49E8F}"/>
              </a:ext>
            </a:extLst>
          </p:cNvPr>
          <p:cNvSpPr txBox="1"/>
          <p:nvPr/>
        </p:nvSpPr>
        <p:spPr>
          <a:xfrm>
            <a:off x="3377155" y="1037157"/>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8" name="TextBox 17">
            <a:extLst>
              <a:ext uri="{FF2B5EF4-FFF2-40B4-BE49-F238E27FC236}">
                <a16:creationId xmlns:a16="http://schemas.microsoft.com/office/drawing/2014/main" id="{F14E4F30-21EF-8848-9BA6-2616CB3083D4}"/>
              </a:ext>
            </a:extLst>
          </p:cNvPr>
          <p:cNvSpPr txBox="1"/>
          <p:nvPr/>
        </p:nvSpPr>
        <p:spPr>
          <a:xfrm>
            <a:off x="3028270" y="1029193"/>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2" name="TextBox 31">
            <a:extLst>
              <a:ext uri="{FF2B5EF4-FFF2-40B4-BE49-F238E27FC236}">
                <a16:creationId xmlns:a16="http://schemas.microsoft.com/office/drawing/2014/main" id="{839CC810-C893-3E45-B5C8-86101416716F}"/>
              </a:ext>
            </a:extLst>
          </p:cNvPr>
          <p:cNvSpPr txBox="1"/>
          <p:nvPr/>
        </p:nvSpPr>
        <p:spPr>
          <a:xfrm>
            <a:off x="4394689" y="981023"/>
            <a:ext cx="4446728" cy="646331"/>
          </a:xfrm>
          <a:prstGeom prst="rect">
            <a:avLst/>
          </a:prstGeom>
          <a:noFill/>
        </p:spPr>
        <p:txBody>
          <a:bodyPr wrap="square" rtlCol="0">
            <a:spAutoFit/>
          </a:bodyPr>
          <a:lstStyle/>
          <a:p>
            <a:r>
              <a:rPr lang="en-US" u="sng" dirty="0"/>
              <a:t>Sea lice-dependent </a:t>
            </a:r>
            <a:r>
              <a:rPr lang="en-US" b="1" dirty="0">
                <a:solidFill>
                  <a:srgbClr val="382FFF"/>
                </a:solidFill>
              </a:rPr>
              <a:t>decrease</a:t>
            </a:r>
            <a:r>
              <a:rPr lang="en-US" dirty="0"/>
              <a:t> in methylation under low salinity (26psu) and low temp (8</a:t>
            </a:r>
            <a:r>
              <a:rPr lang="en-US" b="1" dirty="0"/>
              <a:t>°</a:t>
            </a:r>
            <a:r>
              <a:rPr lang="en-US" dirty="0"/>
              <a:t>C)</a:t>
            </a:r>
          </a:p>
        </p:txBody>
      </p:sp>
      <p:sp>
        <p:nvSpPr>
          <p:cNvPr id="33" name="Rectangle 32">
            <a:extLst>
              <a:ext uri="{FF2B5EF4-FFF2-40B4-BE49-F238E27FC236}">
                <a16:creationId xmlns:a16="http://schemas.microsoft.com/office/drawing/2014/main" id="{0DDE0256-7294-4C49-9D46-8244766D66BA}"/>
              </a:ext>
            </a:extLst>
          </p:cNvPr>
          <p:cNvSpPr/>
          <p:nvPr/>
        </p:nvSpPr>
        <p:spPr>
          <a:xfrm>
            <a:off x="1487726" y="4002271"/>
            <a:ext cx="1536024" cy="4544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677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65C8AD49-4C25-3644-A2A3-6B2217C68882}"/>
              </a:ext>
            </a:extLst>
          </p:cNvPr>
          <p:cNvPicPr>
            <a:picLocks noChangeAspect="1"/>
          </p:cNvPicPr>
          <p:nvPr/>
        </p:nvPicPr>
        <p:blipFill rotWithShape="1">
          <a:blip r:embed="rId3"/>
          <a:srcRect t="19371" r="19970" b="8949"/>
          <a:stretch/>
        </p:blipFill>
        <p:spPr>
          <a:xfrm>
            <a:off x="210886" y="882730"/>
            <a:ext cx="3759168" cy="4208618"/>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422445" y="719414"/>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600235" y="100437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1878713" y="1004376"/>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506076" y="1010096"/>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2251350" y="996412"/>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salinity on methylation</a:t>
            </a:r>
          </a:p>
        </p:txBody>
      </p:sp>
      <p:sp>
        <p:nvSpPr>
          <p:cNvPr id="10" name="Rectangle 9">
            <a:extLst>
              <a:ext uri="{FF2B5EF4-FFF2-40B4-BE49-F238E27FC236}">
                <a16:creationId xmlns:a16="http://schemas.microsoft.com/office/drawing/2014/main" id="{2CF741C0-C72E-B744-8774-DC5B68998714}"/>
              </a:ext>
            </a:extLst>
          </p:cNvPr>
          <p:cNvSpPr/>
          <p:nvPr/>
        </p:nvSpPr>
        <p:spPr>
          <a:xfrm>
            <a:off x="1487724" y="1480862"/>
            <a:ext cx="1536024" cy="50585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E7E2E7-CF8D-244B-B1C6-B2585EE4DB49}"/>
              </a:ext>
            </a:extLst>
          </p:cNvPr>
          <p:cNvSpPr/>
          <p:nvPr/>
        </p:nvSpPr>
        <p:spPr>
          <a:xfrm>
            <a:off x="1487724" y="2544206"/>
            <a:ext cx="1536025" cy="3910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524E86-C223-7C4B-B6DC-08D29FB21B8F}"/>
              </a:ext>
            </a:extLst>
          </p:cNvPr>
          <p:cNvSpPr/>
          <p:nvPr/>
        </p:nvSpPr>
        <p:spPr>
          <a:xfrm>
            <a:off x="1487726" y="4002271"/>
            <a:ext cx="1536024" cy="4544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81208C-E643-2C47-A292-82FF9A428166}"/>
              </a:ext>
            </a:extLst>
          </p:cNvPr>
          <p:cNvSpPr txBox="1"/>
          <p:nvPr/>
        </p:nvSpPr>
        <p:spPr>
          <a:xfrm>
            <a:off x="1976986" y="738518"/>
            <a:ext cx="542136" cy="215444"/>
          </a:xfrm>
          <a:prstGeom prst="rect">
            <a:avLst/>
          </a:prstGeom>
          <a:noFill/>
        </p:spPr>
        <p:txBody>
          <a:bodyPr wrap="none" rtlCol="0">
            <a:spAutoFit/>
          </a:bodyPr>
          <a:lstStyle/>
          <a:p>
            <a:r>
              <a:rPr lang="en-US" sz="800" b="1" dirty="0"/>
              <a:t>SEA LICE</a:t>
            </a:r>
          </a:p>
        </p:txBody>
      </p:sp>
      <p:sp>
        <p:nvSpPr>
          <p:cNvPr id="14" name="Left Brace 13">
            <a:extLst>
              <a:ext uri="{FF2B5EF4-FFF2-40B4-BE49-F238E27FC236}">
                <a16:creationId xmlns:a16="http://schemas.microsoft.com/office/drawing/2014/main" id="{C4762399-3656-864C-A38C-FFA21589212A}"/>
              </a:ext>
            </a:extLst>
          </p:cNvPr>
          <p:cNvSpPr/>
          <p:nvPr/>
        </p:nvSpPr>
        <p:spPr>
          <a:xfrm rot="5400000">
            <a:off x="2166068" y="277534"/>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C174F9E-D728-8647-8146-0EDFC7921DCA}"/>
              </a:ext>
            </a:extLst>
          </p:cNvPr>
          <p:cNvSpPr txBox="1"/>
          <p:nvPr/>
        </p:nvSpPr>
        <p:spPr>
          <a:xfrm>
            <a:off x="2980995" y="726962"/>
            <a:ext cx="877010" cy="215444"/>
          </a:xfrm>
          <a:prstGeom prst="rect">
            <a:avLst/>
          </a:prstGeom>
          <a:noFill/>
        </p:spPr>
        <p:txBody>
          <a:bodyPr wrap="square" rtlCol="0">
            <a:spAutoFit/>
          </a:bodyPr>
          <a:lstStyle/>
          <a:p>
            <a:pPr algn="ctr"/>
            <a:r>
              <a:rPr lang="en-US" sz="800" b="1" dirty="0"/>
              <a:t>NO SEA LICE</a:t>
            </a:r>
          </a:p>
        </p:txBody>
      </p:sp>
      <p:sp>
        <p:nvSpPr>
          <p:cNvPr id="16" name="Left Brace 15">
            <a:extLst>
              <a:ext uri="{FF2B5EF4-FFF2-40B4-BE49-F238E27FC236}">
                <a16:creationId xmlns:a16="http://schemas.microsoft.com/office/drawing/2014/main" id="{FA6FA980-39BC-1046-9104-BFD1332F6DDF}"/>
              </a:ext>
            </a:extLst>
          </p:cNvPr>
          <p:cNvSpPr/>
          <p:nvPr/>
        </p:nvSpPr>
        <p:spPr>
          <a:xfrm rot="5400000">
            <a:off x="3332225" y="673965"/>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AC30108-B7DA-764C-892D-A0EFDBF49E8F}"/>
              </a:ext>
            </a:extLst>
          </p:cNvPr>
          <p:cNvSpPr txBox="1"/>
          <p:nvPr/>
        </p:nvSpPr>
        <p:spPr>
          <a:xfrm>
            <a:off x="3377155" y="1037157"/>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8" name="TextBox 17">
            <a:extLst>
              <a:ext uri="{FF2B5EF4-FFF2-40B4-BE49-F238E27FC236}">
                <a16:creationId xmlns:a16="http://schemas.microsoft.com/office/drawing/2014/main" id="{F14E4F30-21EF-8848-9BA6-2616CB3083D4}"/>
              </a:ext>
            </a:extLst>
          </p:cNvPr>
          <p:cNvSpPr txBox="1"/>
          <p:nvPr/>
        </p:nvSpPr>
        <p:spPr>
          <a:xfrm>
            <a:off x="3028270" y="1029193"/>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2" name="TextBox 31">
            <a:extLst>
              <a:ext uri="{FF2B5EF4-FFF2-40B4-BE49-F238E27FC236}">
                <a16:creationId xmlns:a16="http://schemas.microsoft.com/office/drawing/2014/main" id="{839CC810-C893-3E45-B5C8-86101416716F}"/>
              </a:ext>
            </a:extLst>
          </p:cNvPr>
          <p:cNvSpPr txBox="1"/>
          <p:nvPr/>
        </p:nvSpPr>
        <p:spPr>
          <a:xfrm>
            <a:off x="4394689" y="981023"/>
            <a:ext cx="4446728" cy="646331"/>
          </a:xfrm>
          <a:prstGeom prst="rect">
            <a:avLst/>
          </a:prstGeom>
          <a:noFill/>
        </p:spPr>
        <p:txBody>
          <a:bodyPr wrap="square" rtlCol="0">
            <a:spAutoFit/>
          </a:bodyPr>
          <a:lstStyle/>
          <a:p>
            <a:r>
              <a:rPr lang="en-US" u="sng" dirty="0"/>
              <a:t>Sea lice-dependent </a:t>
            </a:r>
            <a:r>
              <a:rPr lang="en-US" b="1" dirty="0">
                <a:solidFill>
                  <a:srgbClr val="382FFF"/>
                </a:solidFill>
              </a:rPr>
              <a:t>decrease</a:t>
            </a:r>
            <a:r>
              <a:rPr lang="en-US" dirty="0"/>
              <a:t> in methylation under low salinity (26psu) and low temp (8</a:t>
            </a:r>
            <a:r>
              <a:rPr lang="en-US" b="1" dirty="0"/>
              <a:t>°</a:t>
            </a:r>
            <a:r>
              <a:rPr lang="en-US" dirty="0"/>
              <a:t>C)</a:t>
            </a:r>
          </a:p>
        </p:txBody>
      </p:sp>
      <p:sp>
        <p:nvSpPr>
          <p:cNvPr id="19" name="Rectangle 18">
            <a:extLst>
              <a:ext uri="{FF2B5EF4-FFF2-40B4-BE49-F238E27FC236}">
                <a16:creationId xmlns:a16="http://schemas.microsoft.com/office/drawing/2014/main" id="{23CEA152-51E9-FE43-AE66-8DD210C22070}"/>
              </a:ext>
            </a:extLst>
          </p:cNvPr>
          <p:cNvSpPr/>
          <p:nvPr/>
        </p:nvSpPr>
        <p:spPr>
          <a:xfrm>
            <a:off x="3807520" y="2945651"/>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C4DDF5A-B839-0349-8E95-D1AF5711D12E}"/>
              </a:ext>
            </a:extLst>
          </p:cNvPr>
          <p:cNvSpPr/>
          <p:nvPr/>
        </p:nvSpPr>
        <p:spPr>
          <a:xfrm>
            <a:off x="3824664" y="4002270"/>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364888D-9548-5747-A01E-63D2F3F09124}"/>
              </a:ext>
            </a:extLst>
          </p:cNvPr>
          <p:cNvSpPr/>
          <p:nvPr/>
        </p:nvSpPr>
        <p:spPr>
          <a:xfrm>
            <a:off x="3824664" y="1643281"/>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F061E9F-5D12-F145-85E6-0FB2AC60C248}"/>
              </a:ext>
            </a:extLst>
          </p:cNvPr>
          <p:cNvSpPr txBox="1"/>
          <p:nvPr/>
        </p:nvSpPr>
        <p:spPr>
          <a:xfrm>
            <a:off x="4206305" y="1553901"/>
            <a:ext cx="487506" cy="276999"/>
          </a:xfrm>
          <a:prstGeom prst="rect">
            <a:avLst/>
          </a:prstGeom>
          <a:noFill/>
        </p:spPr>
        <p:txBody>
          <a:bodyPr wrap="none" rtlCol="0">
            <a:spAutoFit/>
          </a:bodyPr>
          <a:lstStyle/>
          <a:p>
            <a:r>
              <a:rPr lang="en-US" sz="1200" dirty="0"/>
              <a:t>LBX1</a:t>
            </a:r>
          </a:p>
        </p:txBody>
      </p:sp>
      <p:sp>
        <p:nvSpPr>
          <p:cNvPr id="23" name="TextBox 22">
            <a:extLst>
              <a:ext uri="{FF2B5EF4-FFF2-40B4-BE49-F238E27FC236}">
                <a16:creationId xmlns:a16="http://schemas.microsoft.com/office/drawing/2014/main" id="{C6CE36DD-24EE-3449-AB52-0CF01B31D836}"/>
              </a:ext>
            </a:extLst>
          </p:cNvPr>
          <p:cNvSpPr txBox="1"/>
          <p:nvPr/>
        </p:nvSpPr>
        <p:spPr>
          <a:xfrm>
            <a:off x="4296998" y="2824279"/>
            <a:ext cx="614784" cy="276999"/>
          </a:xfrm>
          <a:prstGeom prst="rect">
            <a:avLst/>
          </a:prstGeom>
          <a:noFill/>
        </p:spPr>
        <p:txBody>
          <a:bodyPr wrap="none" rtlCol="0">
            <a:spAutoFit/>
          </a:bodyPr>
          <a:lstStyle/>
          <a:p>
            <a:r>
              <a:rPr lang="en-US" sz="1200" dirty="0"/>
              <a:t>HOXC8</a:t>
            </a:r>
          </a:p>
        </p:txBody>
      </p:sp>
      <p:sp>
        <p:nvSpPr>
          <p:cNvPr id="24" name="TextBox 23">
            <a:extLst>
              <a:ext uri="{FF2B5EF4-FFF2-40B4-BE49-F238E27FC236}">
                <a16:creationId xmlns:a16="http://schemas.microsoft.com/office/drawing/2014/main" id="{D663113A-1C78-F645-8143-A64D4B65E361}"/>
              </a:ext>
            </a:extLst>
          </p:cNvPr>
          <p:cNvSpPr txBox="1"/>
          <p:nvPr/>
        </p:nvSpPr>
        <p:spPr>
          <a:xfrm>
            <a:off x="4307024" y="3905421"/>
            <a:ext cx="614784" cy="276999"/>
          </a:xfrm>
          <a:prstGeom prst="rect">
            <a:avLst/>
          </a:prstGeom>
          <a:noFill/>
        </p:spPr>
        <p:txBody>
          <a:bodyPr wrap="none" rtlCol="0">
            <a:spAutoFit/>
          </a:bodyPr>
          <a:lstStyle/>
          <a:p>
            <a:r>
              <a:rPr lang="en-US" sz="1200" dirty="0"/>
              <a:t>HOXC9</a:t>
            </a:r>
          </a:p>
        </p:txBody>
      </p:sp>
      <p:sp>
        <p:nvSpPr>
          <p:cNvPr id="31" name="TextBox 30">
            <a:extLst>
              <a:ext uri="{FF2B5EF4-FFF2-40B4-BE49-F238E27FC236}">
                <a16:creationId xmlns:a16="http://schemas.microsoft.com/office/drawing/2014/main" id="{5BDE75BC-045D-0545-B168-882EF60ABD65}"/>
              </a:ext>
            </a:extLst>
          </p:cNvPr>
          <p:cNvSpPr txBox="1"/>
          <p:nvPr/>
        </p:nvSpPr>
        <p:spPr>
          <a:xfrm>
            <a:off x="5304793" y="1836218"/>
            <a:ext cx="3757813" cy="861774"/>
          </a:xfrm>
          <a:prstGeom prst="rect">
            <a:avLst/>
          </a:prstGeom>
          <a:noFill/>
        </p:spPr>
        <p:txBody>
          <a:bodyPr wrap="square" rtlCol="0">
            <a:spAutoFit/>
          </a:bodyPr>
          <a:lstStyle/>
          <a:p>
            <a:r>
              <a:rPr lang="en-US" sz="1600" dirty="0"/>
              <a:t>HOX transcription factors</a:t>
            </a:r>
          </a:p>
          <a:p>
            <a:pPr marL="285750" indent="-285750">
              <a:buFont typeface="Arial" panose="020B0604020202020204" pitchFamily="34" charset="0"/>
              <a:buChar char="•"/>
            </a:pPr>
            <a:r>
              <a:rPr lang="en-US" sz="1600" b="1" dirty="0"/>
              <a:t>Cell differentiation, spatial specificity</a:t>
            </a:r>
          </a:p>
          <a:p>
            <a:endParaRPr lang="en-US" dirty="0"/>
          </a:p>
        </p:txBody>
      </p:sp>
    </p:spTree>
    <p:extLst>
      <p:ext uri="{BB962C8B-B14F-4D97-AF65-F5344CB8AC3E}">
        <p14:creationId xmlns:p14="http://schemas.microsoft.com/office/powerpoint/2010/main" val="91211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DB9C-C051-BC4C-867D-DD42D0C8EC35}"/>
              </a:ext>
            </a:extLst>
          </p:cNvPr>
          <p:cNvSpPr>
            <a:spLocks noGrp="1"/>
          </p:cNvSpPr>
          <p:nvPr>
            <p:ph type="title"/>
          </p:nvPr>
        </p:nvSpPr>
        <p:spPr/>
        <p:txBody>
          <a:bodyPr/>
          <a:lstStyle/>
          <a:p>
            <a:r>
              <a:rPr lang="en-US" dirty="0"/>
              <a:t>Environmental threats to Salmon</a:t>
            </a:r>
          </a:p>
        </p:txBody>
      </p:sp>
      <p:sp>
        <p:nvSpPr>
          <p:cNvPr id="3" name="Content Placeholder 2">
            <a:extLst>
              <a:ext uri="{FF2B5EF4-FFF2-40B4-BE49-F238E27FC236}">
                <a16:creationId xmlns:a16="http://schemas.microsoft.com/office/drawing/2014/main" id="{21D44B00-11AF-334A-8722-4A7D07FE53E1}"/>
              </a:ext>
            </a:extLst>
          </p:cNvPr>
          <p:cNvSpPr>
            <a:spLocks noGrp="1"/>
          </p:cNvSpPr>
          <p:nvPr>
            <p:ph idx="1"/>
          </p:nvPr>
        </p:nvSpPr>
        <p:spPr/>
        <p:txBody>
          <a:bodyPr>
            <a:normAutofit/>
          </a:bodyPr>
          <a:lstStyle/>
          <a:p>
            <a:r>
              <a:rPr lang="en-US" dirty="0"/>
              <a:t>Ocean change</a:t>
            </a:r>
          </a:p>
          <a:p>
            <a:pPr lvl="1"/>
            <a:r>
              <a:rPr lang="en-US" dirty="0"/>
              <a:t>temperature impacts salmon physiology</a:t>
            </a:r>
          </a:p>
          <a:p>
            <a:pPr lvl="2"/>
            <a:r>
              <a:rPr lang="en-US" dirty="0"/>
              <a:t>Some studies show heat tolerance BUT at a cost </a:t>
            </a:r>
          </a:p>
          <a:p>
            <a:pPr lvl="3"/>
            <a:r>
              <a:rPr lang="en-US" dirty="0" err="1"/>
              <a:t>Anttila</a:t>
            </a:r>
            <a:r>
              <a:rPr lang="en-US" dirty="0"/>
              <a:t> et al (2014) </a:t>
            </a:r>
            <a:r>
              <a:rPr lang="en-US" i="1" dirty="0"/>
              <a:t>Nat </a:t>
            </a:r>
            <a:r>
              <a:rPr lang="en-US" i="1" dirty="0" err="1"/>
              <a:t>Comm</a:t>
            </a:r>
            <a:r>
              <a:rPr lang="en-US" i="1" dirty="0"/>
              <a:t>, </a:t>
            </a:r>
            <a:r>
              <a:rPr lang="en-US" dirty="0"/>
              <a:t>Tromp et al. (2018) </a:t>
            </a:r>
            <a:r>
              <a:rPr lang="en-US" i="1" dirty="0"/>
              <a:t>Aquaculture</a:t>
            </a:r>
            <a:r>
              <a:rPr lang="en-US" dirty="0"/>
              <a:t>, </a:t>
            </a:r>
            <a:r>
              <a:rPr lang="en-US" dirty="0" err="1"/>
              <a:t>Nuez-Ortin</a:t>
            </a:r>
            <a:r>
              <a:rPr lang="en-US" dirty="0"/>
              <a:t> et al. (2018) </a:t>
            </a:r>
            <a:r>
              <a:rPr lang="en-US" i="1" dirty="0"/>
              <a:t>BMC Genomics</a:t>
            </a:r>
          </a:p>
          <a:p>
            <a:pPr marL="342900" lvl="1" indent="0">
              <a:buNone/>
            </a:pPr>
            <a:endParaRPr lang="en-US" dirty="0"/>
          </a:p>
        </p:txBody>
      </p:sp>
      <p:pic>
        <p:nvPicPr>
          <p:cNvPr id="4" name="Picture 2" descr="Image result for ocean warming NOAA">
            <a:extLst>
              <a:ext uri="{FF2B5EF4-FFF2-40B4-BE49-F238E27FC236}">
                <a16:creationId xmlns:a16="http://schemas.microsoft.com/office/drawing/2014/main" id="{59789BDE-2DD6-3E4A-AB40-96FDA3F2E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822" y="2571750"/>
            <a:ext cx="3566833" cy="252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56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65C8AD49-4C25-3644-A2A3-6B2217C68882}"/>
              </a:ext>
            </a:extLst>
          </p:cNvPr>
          <p:cNvPicPr>
            <a:picLocks noChangeAspect="1"/>
          </p:cNvPicPr>
          <p:nvPr/>
        </p:nvPicPr>
        <p:blipFill rotWithShape="1">
          <a:blip r:embed="rId3"/>
          <a:srcRect t="19371" r="19970" b="8949"/>
          <a:stretch/>
        </p:blipFill>
        <p:spPr>
          <a:xfrm>
            <a:off x="210886" y="882730"/>
            <a:ext cx="3759168" cy="4208618"/>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422445" y="719414"/>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600235" y="100437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1878713" y="1004376"/>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506076" y="1010096"/>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2251350" y="996412"/>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salinity on methylation</a:t>
            </a:r>
          </a:p>
        </p:txBody>
      </p:sp>
      <p:sp>
        <p:nvSpPr>
          <p:cNvPr id="10" name="Rectangle 9">
            <a:extLst>
              <a:ext uri="{FF2B5EF4-FFF2-40B4-BE49-F238E27FC236}">
                <a16:creationId xmlns:a16="http://schemas.microsoft.com/office/drawing/2014/main" id="{2CF741C0-C72E-B744-8774-DC5B68998714}"/>
              </a:ext>
            </a:extLst>
          </p:cNvPr>
          <p:cNvSpPr/>
          <p:nvPr/>
        </p:nvSpPr>
        <p:spPr>
          <a:xfrm>
            <a:off x="1487724" y="1480862"/>
            <a:ext cx="1536024" cy="50585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81208C-E643-2C47-A292-82FF9A428166}"/>
              </a:ext>
            </a:extLst>
          </p:cNvPr>
          <p:cNvSpPr txBox="1"/>
          <p:nvPr/>
        </p:nvSpPr>
        <p:spPr>
          <a:xfrm>
            <a:off x="1976986" y="738518"/>
            <a:ext cx="542136" cy="215444"/>
          </a:xfrm>
          <a:prstGeom prst="rect">
            <a:avLst/>
          </a:prstGeom>
          <a:noFill/>
        </p:spPr>
        <p:txBody>
          <a:bodyPr wrap="none" rtlCol="0">
            <a:spAutoFit/>
          </a:bodyPr>
          <a:lstStyle/>
          <a:p>
            <a:r>
              <a:rPr lang="en-US" sz="800" b="1" dirty="0"/>
              <a:t>SEA LICE</a:t>
            </a:r>
          </a:p>
        </p:txBody>
      </p:sp>
      <p:sp>
        <p:nvSpPr>
          <p:cNvPr id="14" name="Left Brace 13">
            <a:extLst>
              <a:ext uri="{FF2B5EF4-FFF2-40B4-BE49-F238E27FC236}">
                <a16:creationId xmlns:a16="http://schemas.microsoft.com/office/drawing/2014/main" id="{C4762399-3656-864C-A38C-FFA21589212A}"/>
              </a:ext>
            </a:extLst>
          </p:cNvPr>
          <p:cNvSpPr/>
          <p:nvPr/>
        </p:nvSpPr>
        <p:spPr>
          <a:xfrm rot="5400000">
            <a:off x="2166068" y="277534"/>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C174F9E-D728-8647-8146-0EDFC7921DCA}"/>
              </a:ext>
            </a:extLst>
          </p:cNvPr>
          <p:cNvSpPr txBox="1"/>
          <p:nvPr/>
        </p:nvSpPr>
        <p:spPr>
          <a:xfrm>
            <a:off x="2980995" y="726962"/>
            <a:ext cx="877010" cy="215444"/>
          </a:xfrm>
          <a:prstGeom prst="rect">
            <a:avLst/>
          </a:prstGeom>
          <a:noFill/>
        </p:spPr>
        <p:txBody>
          <a:bodyPr wrap="square" rtlCol="0">
            <a:spAutoFit/>
          </a:bodyPr>
          <a:lstStyle/>
          <a:p>
            <a:pPr algn="ctr"/>
            <a:r>
              <a:rPr lang="en-US" sz="800" b="1" dirty="0"/>
              <a:t>NO SEA LICE</a:t>
            </a:r>
          </a:p>
        </p:txBody>
      </p:sp>
      <p:sp>
        <p:nvSpPr>
          <p:cNvPr id="16" name="Left Brace 15">
            <a:extLst>
              <a:ext uri="{FF2B5EF4-FFF2-40B4-BE49-F238E27FC236}">
                <a16:creationId xmlns:a16="http://schemas.microsoft.com/office/drawing/2014/main" id="{FA6FA980-39BC-1046-9104-BFD1332F6DDF}"/>
              </a:ext>
            </a:extLst>
          </p:cNvPr>
          <p:cNvSpPr/>
          <p:nvPr/>
        </p:nvSpPr>
        <p:spPr>
          <a:xfrm rot="5400000">
            <a:off x="3332225" y="673965"/>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AC30108-B7DA-764C-892D-A0EFDBF49E8F}"/>
              </a:ext>
            </a:extLst>
          </p:cNvPr>
          <p:cNvSpPr txBox="1"/>
          <p:nvPr/>
        </p:nvSpPr>
        <p:spPr>
          <a:xfrm>
            <a:off x="3377155" y="1037157"/>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8" name="TextBox 17">
            <a:extLst>
              <a:ext uri="{FF2B5EF4-FFF2-40B4-BE49-F238E27FC236}">
                <a16:creationId xmlns:a16="http://schemas.microsoft.com/office/drawing/2014/main" id="{F14E4F30-21EF-8848-9BA6-2616CB3083D4}"/>
              </a:ext>
            </a:extLst>
          </p:cNvPr>
          <p:cNvSpPr txBox="1"/>
          <p:nvPr/>
        </p:nvSpPr>
        <p:spPr>
          <a:xfrm>
            <a:off x="3028270" y="1029193"/>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 name="Rectangle 2">
            <a:extLst>
              <a:ext uri="{FF2B5EF4-FFF2-40B4-BE49-F238E27FC236}">
                <a16:creationId xmlns:a16="http://schemas.microsoft.com/office/drawing/2014/main" id="{0B9E2528-3082-EE48-969C-E1D5B9E656B4}"/>
              </a:ext>
            </a:extLst>
          </p:cNvPr>
          <p:cNvSpPr/>
          <p:nvPr/>
        </p:nvSpPr>
        <p:spPr>
          <a:xfrm>
            <a:off x="3841677" y="1850204"/>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EAB92C4-22F4-7F4D-BF9E-582E327383E4}"/>
              </a:ext>
            </a:extLst>
          </p:cNvPr>
          <p:cNvSpPr/>
          <p:nvPr/>
        </p:nvSpPr>
        <p:spPr>
          <a:xfrm>
            <a:off x="3855889" y="4709426"/>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C2D3EA2-E012-A148-AE36-EBB55BBB09A6}"/>
              </a:ext>
            </a:extLst>
          </p:cNvPr>
          <p:cNvSpPr/>
          <p:nvPr/>
        </p:nvSpPr>
        <p:spPr>
          <a:xfrm>
            <a:off x="3833513" y="1518356"/>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FB569-7AEB-8D4E-B15D-B8E9C29444EE}"/>
              </a:ext>
            </a:extLst>
          </p:cNvPr>
          <p:cNvSpPr txBox="1"/>
          <p:nvPr/>
        </p:nvSpPr>
        <p:spPr>
          <a:xfrm>
            <a:off x="4289596" y="1421731"/>
            <a:ext cx="1265988" cy="276999"/>
          </a:xfrm>
          <a:prstGeom prst="rect">
            <a:avLst/>
          </a:prstGeom>
          <a:noFill/>
        </p:spPr>
        <p:txBody>
          <a:bodyPr wrap="none" rtlCol="0">
            <a:spAutoFit/>
          </a:bodyPr>
          <a:lstStyle/>
          <a:p>
            <a:r>
              <a:rPr lang="en-US" sz="1200" dirty="0"/>
              <a:t>RAPGEF6 (intron)</a:t>
            </a:r>
          </a:p>
        </p:txBody>
      </p:sp>
      <p:sp>
        <p:nvSpPr>
          <p:cNvPr id="23" name="TextBox 22">
            <a:extLst>
              <a:ext uri="{FF2B5EF4-FFF2-40B4-BE49-F238E27FC236}">
                <a16:creationId xmlns:a16="http://schemas.microsoft.com/office/drawing/2014/main" id="{43F37DA6-B12D-AE40-AFC0-3A8A4E869A0A}"/>
              </a:ext>
            </a:extLst>
          </p:cNvPr>
          <p:cNvSpPr txBox="1"/>
          <p:nvPr/>
        </p:nvSpPr>
        <p:spPr>
          <a:xfrm>
            <a:off x="4274611" y="1768988"/>
            <a:ext cx="1118511" cy="276999"/>
          </a:xfrm>
          <a:prstGeom prst="rect">
            <a:avLst/>
          </a:prstGeom>
          <a:noFill/>
        </p:spPr>
        <p:txBody>
          <a:bodyPr wrap="none" rtlCol="0">
            <a:spAutoFit/>
          </a:bodyPr>
          <a:lstStyle/>
          <a:p>
            <a:r>
              <a:rPr lang="en-US" sz="1200" dirty="0"/>
              <a:t>HCCA2 (intron)</a:t>
            </a:r>
          </a:p>
        </p:txBody>
      </p:sp>
      <p:sp>
        <p:nvSpPr>
          <p:cNvPr id="24" name="TextBox 23">
            <a:extLst>
              <a:ext uri="{FF2B5EF4-FFF2-40B4-BE49-F238E27FC236}">
                <a16:creationId xmlns:a16="http://schemas.microsoft.com/office/drawing/2014/main" id="{1435F2B6-860D-4A44-BC8A-12CE18A10152}"/>
              </a:ext>
            </a:extLst>
          </p:cNvPr>
          <p:cNvSpPr txBox="1"/>
          <p:nvPr/>
        </p:nvSpPr>
        <p:spPr>
          <a:xfrm>
            <a:off x="4190319" y="4620664"/>
            <a:ext cx="1144159" cy="276999"/>
          </a:xfrm>
          <a:prstGeom prst="rect">
            <a:avLst/>
          </a:prstGeom>
          <a:noFill/>
        </p:spPr>
        <p:txBody>
          <a:bodyPr wrap="none" rtlCol="0">
            <a:spAutoFit/>
          </a:bodyPr>
          <a:lstStyle/>
          <a:p>
            <a:r>
              <a:rPr lang="en-US" sz="1200" dirty="0"/>
              <a:t>UNC5D (intron)</a:t>
            </a:r>
          </a:p>
        </p:txBody>
      </p:sp>
      <p:sp>
        <p:nvSpPr>
          <p:cNvPr id="6" name="TextBox 5">
            <a:extLst>
              <a:ext uri="{FF2B5EF4-FFF2-40B4-BE49-F238E27FC236}">
                <a16:creationId xmlns:a16="http://schemas.microsoft.com/office/drawing/2014/main" id="{DEB1A42B-8124-044C-9296-8ABAD7779A73}"/>
              </a:ext>
            </a:extLst>
          </p:cNvPr>
          <p:cNvSpPr txBox="1"/>
          <p:nvPr/>
        </p:nvSpPr>
        <p:spPr>
          <a:xfrm>
            <a:off x="5246892" y="2303240"/>
            <a:ext cx="4255958" cy="1477328"/>
          </a:xfrm>
          <a:prstGeom prst="rect">
            <a:avLst/>
          </a:prstGeom>
          <a:noFill/>
        </p:spPr>
        <p:txBody>
          <a:bodyPr wrap="square" rtlCol="0">
            <a:spAutoFit/>
          </a:bodyPr>
          <a:lstStyle/>
          <a:p>
            <a:r>
              <a:rPr lang="en-US" dirty="0"/>
              <a:t>genes associated with</a:t>
            </a:r>
          </a:p>
          <a:p>
            <a:pPr marL="285750" indent="-285750">
              <a:buFontTx/>
              <a:buChar char="-"/>
            </a:pPr>
            <a:r>
              <a:rPr lang="en-US" b="1" dirty="0"/>
              <a:t>apoptosis</a:t>
            </a:r>
          </a:p>
          <a:p>
            <a:pPr marL="285750" indent="-285750">
              <a:buFontTx/>
              <a:buChar char="-"/>
            </a:pPr>
            <a:r>
              <a:rPr lang="en-US" b="1" dirty="0"/>
              <a:t>inhibition of cell proliferation</a:t>
            </a:r>
          </a:p>
          <a:p>
            <a:pPr marL="285750" indent="-285750">
              <a:buFontTx/>
              <a:buChar char="-"/>
            </a:pPr>
            <a:r>
              <a:rPr lang="en-US" b="1" dirty="0"/>
              <a:t>response to damage</a:t>
            </a:r>
            <a:endParaRPr lang="en-US" sz="1200" b="1" dirty="0"/>
          </a:p>
          <a:p>
            <a:r>
              <a:rPr lang="en-US" dirty="0"/>
              <a:t> </a:t>
            </a:r>
          </a:p>
        </p:txBody>
      </p:sp>
      <p:sp>
        <p:nvSpPr>
          <p:cNvPr id="35" name="TextBox 34">
            <a:extLst>
              <a:ext uri="{FF2B5EF4-FFF2-40B4-BE49-F238E27FC236}">
                <a16:creationId xmlns:a16="http://schemas.microsoft.com/office/drawing/2014/main" id="{96EC18E0-7F50-CA4A-AAB9-DB70A77F9CB0}"/>
              </a:ext>
            </a:extLst>
          </p:cNvPr>
          <p:cNvSpPr txBox="1"/>
          <p:nvPr/>
        </p:nvSpPr>
        <p:spPr>
          <a:xfrm>
            <a:off x="4394689" y="850393"/>
            <a:ext cx="4446728" cy="646331"/>
          </a:xfrm>
          <a:prstGeom prst="rect">
            <a:avLst/>
          </a:prstGeom>
          <a:noFill/>
        </p:spPr>
        <p:txBody>
          <a:bodyPr wrap="square" rtlCol="0">
            <a:spAutoFit/>
          </a:bodyPr>
          <a:lstStyle/>
          <a:p>
            <a:r>
              <a:rPr lang="en-US" u="sng" dirty="0"/>
              <a:t>Sea lice-dependent </a:t>
            </a:r>
            <a:r>
              <a:rPr lang="en-US" b="1" dirty="0">
                <a:solidFill>
                  <a:srgbClr val="382FFF"/>
                </a:solidFill>
              </a:rPr>
              <a:t>decrease</a:t>
            </a:r>
            <a:r>
              <a:rPr lang="en-US" dirty="0"/>
              <a:t> in methylation under low salinity (26psu) and low temp (8</a:t>
            </a:r>
            <a:r>
              <a:rPr lang="en-US" b="1" dirty="0"/>
              <a:t>°</a:t>
            </a:r>
            <a:r>
              <a:rPr lang="en-US" dirty="0"/>
              <a:t>C)</a:t>
            </a:r>
          </a:p>
        </p:txBody>
      </p:sp>
      <p:sp>
        <p:nvSpPr>
          <p:cNvPr id="36" name="Rectangle 35">
            <a:extLst>
              <a:ext uri="{FF2B5EF4-FFF2-40B4-BE49-F238E27FC236}">
                <a16:creationId xmlns:a16="http://schemas.microsoft.com/office/drawing/2014/main" id="{DF6174CE-5113-F342-8CAD-4FB41BC323B6}"/>
              </a:ext>
            </a:extLst>
          </p:cNvPr>
          <p:cNvSpPr/>
          <p:nvPr/>
        </p:nvSpPr>
        <p:spPr>
          <a:xfrm>
            <a:off x="1487724" y="1480862"/>
            <a:ext cx="1536024" cy="50585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5EAF018-DBC5-7F48-BF06-3A06C0C2C84A}"/>
              </a:ext>
            </a:extLst>
          </p:cNvPr>
          <p:cNvSpPr/>
          <p:nvPr/>
        </p:nvSpPr>
        <p:spPr>
          <a:xfrm>
            <a:off x="1487724" y="2544206"/>
            <a:ext cx="1536025" cy="3910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7A97912-C774-234A-8B63-6558487A0BDE}"/>
              </a:ext>
            </a:extLst>
          </p:cNvPr>
          <p:cNvSpPr/>
          <p:nvPr/>
        </p:nvSpPr>
        <p:spPr>
          <a:xfrm>
            <a:off x="1487726" y="3991997"/>
            <a:ext cx="1536024" cy="4544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501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65C8AD49-4C25-3644-A2A3-6B2217C68882}"/>
              </a:ext>
            </a:extLst>
          </p:cNvPr>
          <p:cNvPicPr>
            <a:picLocks noChangeAspect="1"/>
          </p:cNvPicPr>
          <p:nvPr/>
        </p:nvPicPr>
        <p:blipFill rotWithShape="1">
          <a:blip r:embed="rId3"/>
          <a:srcRect t="19371" r="19970" b="8949"/>
          <a:stretch/>
        </p:blipFill>
        <p:spPr>
          <a:xfrm>
            <a:off x="210886" y="882730"/>
            <a:ext cx="3759168" cy="4208618"/>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422445" y="719414"/>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600235" y="100437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1878713" y="1004376"/>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506076" y="1010096"/>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2251350" y="996412"/>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salinity on methylation</a:t>
            </a:r>
          </a:p>
        </p:txBody>
      </p:sp>
      <p:sp>
        <p:nvSpPr>
          <p:cNvPr id="10" name="Rectangle 9">
            <a:extLst>
              <a:ext uri="{FF2B5EF4-FFF2-40B4-BE49-F238E27FC236}">
                <a16:creationId xmlns:a16="http://schemas.microsoft.com/office/drawing/2014/main" id="{2CF741C0-C72E-B744-8774-DC5B68998714}"/>
              </a:ext>
            </a:extLst>
          </p:cNvPr>
          <p:cNvSpPr/>
          <p:nvPr/>
        </p:nvSpPr>
        <p:spPr>
          <a:xfrm>
            <a:off x="1487724" y="1480862"/>
            <a:ext cx="1536024" cy="50585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E7E2E7-CF8D-244B-B1C6-B2585EE4DB49}"/>
              </a:ext>
            </a:extLst>
          </p:cNvPr>
          <p:cNvSpPr/>
          <p:nvPr/>
        </p:nvSpPr>
        <p:spPr>
          <a:xfrm>
            <a:off x="1487724" y="2544205"/>
            <a:ext cx="1536025" cy="9718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524E86-C223-7C4B-B6DC-08D29FB21B8F}"/>
              </a:ext>
            </a:extLst>
          </p:cNvPr>
          <p:cNvSpPr/>
          <p:nvPr/>
        </p:nvSpPr>
        <p:spPr>
          <a:xfrm>
            <a:off x="1487726" y="3868589"/>
            <a:ext cx="1536024" cy="5881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81208C-E643-2C47-A292-82FF9A428166}"/>
              </a:ext>
            </a:extLst>
          </p:cNvPr>
          <p:cNvSpPr txBox="1"/>
          <p:nvPr/>
        </p:nvSpPr>
        <p:spPr>
          <a:xfrm>
            <a:off x="1976986" y="738518"/>
            <a:ext cx="542136" cy="215444"/>
          </a:xfrm>
          <a:prstGeom prst="rect">
            <a:avLst/>
          </a:prstGeom>
          <a:noFill/>
        </p:spPr>
        <p:txBody>
          <a:bodyPr wrap="none" rtlCol="0">
            <a:spAutoFit/>
          </a:bodyPr>
          <a:lstStyle/>
          <a:p>
            <a:r>
              <a:rPr lang="en-US" sz="800" b="1" dirty="0"/>
              <a:t>SEA LICE</a:t>
            </a:r>
          </a:p>
        </p:txBody>
      </p:sp>
      <p:sp>
        <p:nvSpPr>
          <p:cNvPr id="14" name="Left Brace 13">
            <a:extLst>
              <a:ext uri="{FF2B5EF4-FFF2-40B4-BE49-F238E27FC236}">
                <a16:creationId xmlns:a16="http://schemas.microsoft.com/office/drawing/2014/main" id="{C4762399-3656-864C-A38C-FFA21589212A}"/>
              </a:ext>
            </a:extLst>
          </p:cNvPr>
          <p:cNvSpPr/>
          <p:nvPr/>
        </p:nvSpPr>
        <p:spPr>
          <a:xfrm rot="5400000">
            <a:off x="2166068" y="277534"/>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C174F9E-D728-8647-8146-0EDFC7921DCA}"/>
              </a:ext>
            </a:extLst>
          </p:cNvPr>
          <p:cNvSpPr txBox="1"/>
          <p:nvPr/>
        </p:nvSpPr>
        <p:spPr>
          <a:xfrm>
            <a:off x="2980995" y="726962"/>
            <a:ext cx="877010" cy="215444"/>
          </a:xfrm>
          <a:prstGeom prst="rect">
            <a:avLst/>
          </a:prstGeom>
          <a:noFill/>
        </p:spPr>
        <p:txBody>
          <a:bodyPr wrap="square" rtlCol="0">
            <a:spAutoFit/>
          </a:bodyPr>
          <a:lstStyle/>
          <a:p>
            <a:pPr algn="ctr"/>
            <a:r>
              <a:rPr lang="en-US" sz="800" b="1" dirty="0"/>
              <a:t>NO SEA LICE</a:t>
            </a:r>
          </a:p>
        </p:txBody>
      </p:sp>
      <p:sp>
        <p:nvSpPr>
          <p:cNvPr id="16" name="Left Brace 15">
            <a:extLst>
              <a:ext uri="{FF2B5EF4-FFF2-40B4-BE49-F238E27FC236}">
                <a16:creationId xmlns:a16="http://schemas.microsoft.com/office/drawing/2014/main" id="{FA6FA980-39BC-1046-9104-BFD1332F6DDF}"/>
              </a:ext>
            </a:extLst>
          </p:cNvPr>
          <p:cNvSpPr/>
          <p:nvPr/>
        </p:nvSpPr>
        <p:spPr>
          <a:xfrm rot="5400000">
            <a:off x="3332225" y="673965"/>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AC30108-B7DA-764C-892D-A0EFDBF49E8F}"/>
              </a:ext>
            </a:extLst>
          </p:cNvPr>
          <p:cNvSpPr txBox="1"/>
          <p:nvPr/>
        </p:nvSpPr>
        <p:spPr>
          <a:xfrm>
            <a:off x="3377155" y="1037157"/>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8" name="TextBox 17">
            <a:extLst>
              <a:ext uri="{FF2B5EF4-FFF2-40B4-BE49-F238E27FC236}">
                <a16:creationId xmlns:a16="http://schemas.microsoft.com/office/drawing/2014/main" id="{F14E4F30-21EF-8848-9BA6-2616CB3083D4}"/>
              </a:ext>
            </a:extLst>
          </p:cNvPr>
          <p:cNvSpPr txBox="1"/>
          <p:nvPr/>
        </p:nvSpPr>
        <p:spPr>
          <a:xfrm>
            <a:off x="3028270" y="1029193"/>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2" name="TextBox 1">
            <a:extLst>
              <a:ext uri="{FF2B5EF4-FFF2-40B4-BE49-F238E27FC236}">
                <a16:creationId xmlns:a16="http://schemas.microsoft.com/office/drawing/2014/main" id="{57867AE0-8B3B-2345-9012-04ECAE3B9147}"/>
              </a:ext>
            </a:extLst>
          </p:cNvPr>
          <p:cNvSpPr txBox="1"/>
          <p:nvPr/>
        </p:nvSpPr>
        <p:spPr>
          <a:xfrm>
            <a:off x="4681414" y="2815242"/>
            <a:ext cx="1909849" cy="369332"/>
          </a:xfrm>
          <a:prstGeom prst="rect">
            <a:avLst/>
          </a:prstGeom>
          <a:noFill/>
        </p:spPr>
        <p:txBody>
          <a:bodyPr wrap="square" rtlCol="0">
            <a:spAutoFit/>
          </a:bodyPr>
          <a:lstStyle/>
          <a:p>
            <a:r>
              <a:rPr lang="en-US" b="1" dirty="0"/>
              <a:t>Cell aggregation</a:t>
            </a:r>
            <a:endParaRPr lang="en-US" sz="1200" b="1" dirty="0"/>
          </a:p>
        </p:txBody>
      </p:sp>
      <p:sp>
        <p:nvSpPr>
          <p:cNvPr id="26" name="Rectangle 25">
            <a:extLst>
              <a:ext uri="{FF2B5EF4-FFF2-40B4-BE49-F238E27FC236}">
                <a16:creationId xmlns:a16="http://schemas.microsoft.com/office/drawing/2014/main" id="{2D3E8670-FD0E-0D42-8AAD-1B31762450B9}"/>
              </a:ext>
            </a:extLst>
          </p:cNvPr>
          <p:cNvSpPr/>
          <p:nvPr/>
        </p:nvSpPr>
        <p:spPr>
          <a:xfrm>
            <a:off x="3800669" y="3409499"/>
            <a:ext cx="1031390" cy="98241"/>
          </a:xfrm>
          <a:prstGeom prst="rect">
            <a:avLst/>
          </a:prstGeom>
          <a:solidFill>
            <a:srgbClr val="F492FF">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7BCFC7C-9AC6-D443-969A-6712FCCEB10D}"/>
              </a:ext>
            </a:extLst>
          </p:cNvPr>
          <p:cNvSpPr txBox="1"/>
          <p:nvPr/>
        </p:nvSpPr>
        <p:spPr>
          <a:xfrm>
            <a:off x="4124048" y="3297655"/>
            <a:ext cx="638316" cy="276999"/>
          </a:xfrm>
          <a:prstGeom prst="rect">
            <a:avLst/>
          </a:prstGeom>
          <a:noFill/>
        </p:spPr>
        <p:txBody>
          <a:bodyPr wrap="none" rtlCol="0">
            <a:spAutoFit/>
          </a:bodyPr>
          <a:lstStyle/>
          <a:p>
            <a:r>
              <a:rPr lang="en-US" sz="1200" dirty="0"/>
              <a:t>lncRNA</a:t>
            </a:r>
          </a:p>
        </p:txBody>
      </p:sp>
      <p:sp>
        <p:nvSpPr>
          <p:cNvPr id="33" name="Rectangle 32">
            <a:extLst>
              <a:ext uri="{FF2B5EF4-FFF2-40B4-BE49-F238E27FC236}">
                <a16:creationId xmlns:a16="http://schemas.microsoft.com/office/drawing/2014/main" id="{F4D0BAF6-9580-344E-913C-B0C667168EB3}"/>
              </a:ext>
            </a:extLst>
          </p:cNvPr>
          <p:cNvSpPr/>
          <p:nvPr/>
        </p:nvSpPr>
        <p:spPr>
          <a:xfrm>
            <a:off x="3842819" y="3176696"/>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05B5AF9-7611-A643-B543-58AEFFD8AFA6}"/>
              </a:ext>
            </a:extLst>
          </p:cNvPr>
          <p:cNvSpPr txBox="1"/>
          <p:nvPr/>
        </p:nvSpPr>
        <p:spPr>
          <a:xfrm>
            <a:off x="4265878" y="3095104"/>
            <a:ext cx="566181" cy="276999"/>
          </a:xfrm>
          <a:prstGeom prst="rect">
            <a:avLst/>
          </a:prstGeom>
          <a:noFill/>
        </p:spPr>
        <p:txBody>
          <a:bodyPr wrap="none" rtlCol="0">
            <a:spAutoFit/>
          </a:bodyPr>
          <a:lstStyle/>
          <a:p>
            <a:r>
              <a:rPr lang="en-US" sz="1200" dirty="0"/>
              <a:t>ALS10</a:t>
            </a:r>
          </a:p>
        </p:txBody>
      </p:sp>
      <p:sp>
        <p:nvSpPr>
          <p:cNvPr id="6" name="TextBox 5">
            <a:extLst>
              <a:ext uri="{FF2B5EF4-FFF2-40B4-BE49-F238E27FC236}">
                <a16:creationId xmlns:a16="http://schemas.microsoft.com/office/drawing/2014/main" id="{3F510791-181F-4C4E-86FB-0DB361CB083D}"/>
              </a:ext>
            </a:extLst>
          </p:cNvPr>
          <p:cNvSpPr txBox="1"/>
          <p:nvPr/>
        </p:nvSpPr>
        <p:spPr>
          <a:xfrm>
            <a:off x="4762364" y="3251488"/>
            <a:ext cx="4340104" cy="646331"/>
          </a:xfrm>
          <a:prstGeom prst="rect">
            <a:avLst/>
          </a:prstGeom>
          <a:noFill/>
        </p:spPr>
        <p:txBody>
          <a:bodyPr wrap="square" rtlCol="0">
            <a:spAutoFit/>
          </a:bodyPr>
          <a:lstStyle/>
          <a:p>
            <a:r>
              <a:rPr lang="en-US" dirty="0"/>
              <a:t>Associated with FAM1142a </a:t>
            </a:r>
          </a:p>
          <a:p>
            <a:r>
              <a:rPr lang="en-US" dirty="0"/>
              <a:t>(</a:t>
            </a:r>
            <a:r>
              <a:rPr lang="en-US" b="1" dirty="0"/>
              <a:t>MAPK signaling/cell proliferation</a:t>
            </a:r>
            <a:r>
              <a:rPr lang="en-US" dirty="0"/>
              <a:t>)</a:t>
            </a:r>
          </a:p>
        </p:txBody>
      </p:sp>
      <p:sp>
        <p:nvSpPr>
          <p:cNvPr id="32" name="TextBox 31">
            <a:extLst>
              <a:ext uri="{FF2B5EF4-FFF2-40B4-BE49-F238E27FC236}">
                <a16:creationId xmlns:a16="http://schemas.microsoft.com/office/drawing/2014/main" id="{4116391E-D5AE-D04A-9602-A934634D9661}"/>
              </a:ext>
            </a:extLst>
          </p:cNvPr>
          <p:cNvSpPr txBox="1"/>
          <p:nvPr/>
        </p:nvSpPr>
        <p:spPr>
          <a:xfrm>
            <a:off x="4074929" y="2055831"/>
            <a:ext cx="5032668" cy="369332"/>
          </a:xfrm>
          <a:prstGeom prst="rect">
            <a:avLst/>
          </a:prstGeom>
          <a:noFill/>
        </p:spPr>
        <p:txBody>
          <a:bodyPr wrap="square" rtlCol="0">
            <a:spAutoFit/>
          </a:bodyPr>
          <a:lstStyle/>
          <a:p>
            <a:r>
              <a:rPr lang="en-US" b="1" dirty="0">
                <a:solidFill>
                  <a:srgbClr val="FF0000"/>
                </a:solidFill>
              </a:rPr>
              <a:t>increase</a:t>
            </a:r>
            <a:r>
              <a:rPr lang="en-US" dirty="0"/>
              <a:t> in methylation under high salinity (32psu)</a:t>
            </a:r>
          </a:p>
        </p:txBody>
      </p:sp>
    </p:spTree>
    <p:extLst>
      <p:ext uri="{BB962C8B-B14F-4D97-AF65-F5344CB8AC3E}">
        <p14:creationId xmlns:p14="http://schemas.microsoft.com/office/powerpoint/2010/main" val="3499921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FB35-E9F2-E44B-A5DF-745B7674B9DF}"/>
              </a:ext>
            </a:extLst>
          </p:cNvPr>
          <p:cNvSpPr>
            <a:spLocks noGrp="1"/>
          </p:cNvSpPr>
          <p:nvPr>
            <p:ph type="title"/>
          </p:nvPr>
        </p:nvSpPr>
        <p:spPr>
          <a:xfrm>
            <a:off x="628650" y="13691"/>
            <a:ext cx="7886700" cy="994172"/>
          </a:xfrm>
        </p:spPr>
        <p:txBody>
          <a:bodyPr/>
          <a:lstStyle/>
          <a:p>
            <a:r>
              <a:rPr lang="en-US" dirty="0"/>
              <a:t>Conclusions</a:t>
            </a:r>
          </a:p>
        </p:txBody>
      </p:sp>
      <p:sp>
        <p:nvSpPr>
          <p:cNvPr id="3" name="Content Placeholder 2">
            <a:extLst>
              <a:ext uri="{FF2B5EF4-FFF2-40B4-BE49-F238E27FC236}">
                <a16:creationId xmlns:a16="http://schemas.microsoft.com/office/drawing/2014/main" id="{14820B02-D2CC-2246-A58A-BD510CBB8A90}"/>
              </a:ext>
            </a:extLst>
          </p:cNvPr>
          <p:cNvSpPr>
            <a:spLocks noGrp="1"/>
          </p:cNvSpPr>
          <p:nvPr>
            <p:ph idx="1"/>
          </p:nvPr>
        </p:nvSpPr>
        <p:spPr>
          <a:xfrm>
            <a:off x="628650" y="939998"/>
            <a:ext cx="8103226" cy="3263504"/>
          </a:xfrm>
        </p:spPr>
        <p:txBody>
          <a:bodyPr>
            <a:normAutofit/>
          </a:bodyPr>
          <a:lstStyle/>
          <a:p>
            <a:pPr>
              <a:spcAft>
                <a:spcPts val="1200"/>
              </a:spcAft>
            </a:pPr>
            <a:r>
              <a:rPr lang="en-US" sz="2000" dirty="0"/>
              <a:t>Methylation is significantly affected by temperature and salinity in Atlantic Salmon infested with sea lice</a:t>
            </a:r>
          </a:p>
        </p:txBody>
      </p:sp>
    </p:spTree>
    <p:extLst>
      <p:ext uri="{BB962C8B-B14F-4D97-AF65-F5344CB8AC3E}">
        <p14:creationId xmlns:p14="http://schemas.microsoft.com/office/powerpoint/2010/main" val="408585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FB35-E9F2-E44B-A5DF-745B7674B9DF}"/>
              </a:ext>
            </a:extLst>
          </p:cNvPr>
          <p:cNvSpPr>
            <a:spLocks noGrp="1"/>
          </p:cNvSpPr>
          <p:nvPr>
            <p:ph type="title"/>
          </p:nvPr>
        </p:nvSpPr>
        <p:spPr>
          <a:xfrm>
            <a:off x="628650" y="13691"/>
            <a:ext cx="7886700" cy="994172"/>
          </a:xfrm>
        </p:spPr>
        <p:txBody>
          <a:bodyPr/>
          <a:lstStyle/>
          <a:p>
            <a:r>
              <a:rPr lang="en-US" dirty="0"/>
              <a:t>Conclusions</a:t>
            </a:r>
          </a:p>
        </p:txBody>
      </p:sp>
      <p:sp>
        <p:nvSpPr>
          <p:cNvPr id="3" name="Content Placeholder 2">
            <a:extLst>
              <a:ext uri="{FF2B5EF4-FFF2-40B4-BE49-F238E27FC236}">
                <a16:creationId xmlns:a16="http://schemas.microsoft.com/office/drawing/2014/main" id="{14820B02-D2CC-2246-A58A-BD510CBB8A90}"/>
              </a:ext>
            </a:extLst>
          </p:cNvPr>
          <p:cNvSpPr>
            <a:spLocks noGrp="1"/>
          </p:cNvSpPr>
          <p:nvPr>
            <p:ph idx="1"/>
          </p:nvPr>
        </p:nvSpPr>
        <p:spPr>
          <a:xfrm>
            <a:off x="628650" y="939998"/>
            <a:ext cx="8103226" cy="3263504"/>
          </a:xfrm>
        </p:spPr>
        <p:txBody>
          <a:bodyPr>
            <a:normAutofit/>
          </a:bodyPr>
          <a:lstStyle/>
          <a:p>
            <a:pPr>
              <a:spcAft>
                <a:spcPts val="1200"/>
              </a:spcAft>
            </a:pPr>
            <a:r>
              <a:rPr lang="en-US" sz="2000" dirty="0"/>
              <a:t>Methylation is significantly affected by temperature and salinity in Atlantic Salmon infested with sea lice</a:t>
            </a:r>
          </a:p>
          <a:p>
            <a:pPr>
              <a:spcAft>
                <a:spcPts val="1200"/>
              </a:spcAft>
            </a:pPr>
            <a:r>
              <a:rPr lang="en-US" sz="2000" dirty="0"/>
              <a:t>Salinity induces more changes (30 DMRs) than temperature (20 DMRs)</a:t>
            </a:r>
          </a:p>
        </p:txBody>
      </p:sp>
    </p:spTree>
    <p:extLst>
      <p:ext uri="{BB962C8B-B14F-4D97-AF65-F5344CB8AC3E}">
        <p14:creationId xmlns:p14="http://schemas.microsoft.com/office/powerpoint/2010/main" val="238150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FB35-E9F2-E44B-A5DF-745B7674B9DF}"/>
              </a:ext>
            </a:extLst>
          </p:cNvPr>
          <p:cNvSpPr>
            <a:spLocks noGrp="1"/>
          </p:cNvSpPr>
          <p:nvPr>
            <p:ph type="title"/>
          </p:nvPr>
        </p:nvSpPr>
        <p:spPr>
          <a:xfrm>
            <a:off x="628650" y="13691"/>
            <a:ext cx="7886700" cy="994172"/>
          </a:xfrm>
        </p:spPr>
        <p:txBody>
          <a:bodyPr/>
          <a:lstStyle/>
          <a:p>
            <a:r>
              <a:rPr lang="en-US" dirty="0"/>
              <a:t>Conclusions</a:t>
            </a:r>
          </a:p>
        </p:txBody>
      </p:sp>
      <p:sp>
        <p:nvSpPr>
          <p:cNvPr id="3" name="Content Placeholder 2">
            <a:extLst>
              <a:ext uri="{FF2B5EF4-FFF2-40B4-BE49-F238E27FC236}">
                <a16:creationId xmlns:a16="http://schemas.microsoft.com/office/drawing/2014/main" id="{14820B02-D2CC-2246-A58A-BD510CBB8A90}"/>
              </a:ext>
            </a:extLst>
          </p:cNvPr>
          <p:cNvSpPr>
            <a:spLocks noGrp="1"/>
          </p:cNvSpPr>
          <p:nvPr>
            <p:ph idx="1"/>
          </p:nvPr>
        </p:nvSpPr>
        <p:spPr>
          <a:xfrm>
            <a:off x="628650" y="939998"/>
            <a:ext cx="8103226" cy="3263504"/>
          </a:xfrm>
        </p:spPr>
        <p:txBody>
          <a:bodyPr>
            <a:normAutofit/>
          </a:bodyPr>
          <a:lstStyle/>
          <a:p>
            <a:pPr>
              <a:spcAft>
                <a:spcPts val="1200"/>
              </a:spcAft>
            </a:pPr>
            <a:r>
              <a:rPr lang="en-US" sz="2000" dirty="0"/>
              <a:t>Methylation is significantly affected by temperature and salinity in Atlantic Salmon infested with sea lice</a:t>
            </a:r>
          </a:p>
          <a:p>
            <a:pPr>
              <a:spcAft>
                <a:spcPts val="1200"/>
              </a:spcAft>
            </a:pPr>
            <a:r>
              <a:rPr lang="en-US" sz="2000" dirty="0"/>
              <a:t>Salinity induces more changes (30 DMRs) than temperature (20 DMRs)</a:t>
            </a:r>
          </a:p>
          <a:p>
            <a:pPr>
              <a:spcAft>
                <a:spcPts val="1200"/>
              </a:spcAft>
            </a:pPr>
            <a:r>
              <a:rPr lang="en-US" sz="2000" dirty="0"/>
              <a:t>Conditions seem to lead to different fine-tuning of </a:t>
            </a:r>
            <a:r>
              <a:rPr lang="en-US" sz="2000" b="1" dirty="0"/>
              <a:t>cell proliferation/growth</a:t>
            </a:r>
            <a:r>
              <a:rPr lang="en-US" sz="2000" dirty="0"/>
              <a:t> vs. </a:t>
            </a:r>
            <a:r>
              <a:rPr lang="en-US" sz="2000" b="1" dirty="0"/>
              <a:t>apoptosis/damage control processes</a:t>
            </a:r>
          </a:p>
        </p:txBody>
      </p:sp>
      <p:sp>
        <p:nvSpPr>
          <p:cNvPr id="6" name="Rectangle 5">
            <a:extLst>
              <a:ext uri="{FF2B5EF4-FFF2-40B4-BE49-F238E27FC236}">
                <a16:creationId xmlns:a16="http://schemas.microsoft.com/office/drawing/2014/main" id="{4640D9A5-1C4D-F94E-A7A6-BD77FC2FBFDB}"/>
              </a:ext>
            </a:extLst>
          </p:cNvPr>
          <p:cNvSpPr/>
          <p:nvPr/>
        </p:nvSpPr>
        <p:spPr>
          <a:xfrm rot="21039933">
            <a:off x="7508382" y="2537104"/>
            <a:ext cx="1223493"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41718D28-7C67-EB48-97FF-54CCE88EEE0F}"/>
              </a:ext>
            </a:extLst>
          </p:cNvPr>
          <p:cNvSpPr/>
          <p:nvPr/>
        </p:nvSpPr>
        <p:spPr>
          <a:xfrm>
            <a:off x="8010659" y="2571750"/>
            <a:ext cx="257578" cy="21008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00F35F-F3A4-3E4F-B1C7-5376F85A2188}"/>
              </a:ext>
            </a:extLst>
          </p:cNvPr>
          <p:cNvSpPr/>
          <p:nvPr/>
        </p:nvSpPr>
        <p:spPr>
          <a:xfrm>
            <a:off x="7471722" y="2377676"/>
            <a:ext cx="257578" cy="233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FCD8AF-416F-C84D-8382-81BF26D94105}"/>
              </a:ext>
            </a:extLst>
          </p:cNvPr>
          <p:cNvSpPr/>
          <p:nvPr/>
        </p:nvSpPr>
        <p:spPr>
          <a:xfrm>
            <a:off x="8515350" y="2204523"/>
            <a:ext cx="257578" cy="2336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197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FB35-E9F2-E44B-A5DF-745B7674B9DF}"/>
              </a:ext>
            </a:extLst>
          </p:cNvPr>
          <p:cNvSpPr>
            <a:spLocks noGrp="1"/>
          </p:cNvSpPr>
          <p:nvPr>
            <p:ph type="title"/>
          </p:nvPr>
        </p:nvSpPr>
        <p:spPr>
          <a:xfrm>
            <a:off x="628650" y="13691"/>
            <a:ext cx="7886700" cy="994172"/>
          </a:xfrm>
        </p:spPr>
        <p:txBody>
          <a:bodyPr/>
          <a:lstStyle/>
          <a:p>
            <a:r>
              <a:rPr lang="en-US" dirty="0"/>
              <a:t>Conclusions</a:t>
            </a:r>
          </a:p>
        </p:txBody>
      </p:sp>
      <p:sp>
        <p:nvSpPr>
          <p:cNvPr id="3" name="Content Placeholder 2">
            <a:extLst>
              <a:ext uri="{FF2B5EF4-FFF2-40B4-BE49-F238E27FC236}">
                <a16:creationId xmlns:a16="http://schemas.microsoft.com/office/drawing/2014/main" id="{14820B02-D2CC-2246-A58A-BD510CBB8A90}"/>
              </a:ext>
            </a:extLst>
          </p:cNvPr>
          <p:cNvSpPr>
            <a:spLocks noGrp="1"/>
          </p:cNvSpPr>
          <p:nvPr>
            <p:ph idx="1"/>
          </p:nvPr>
        </p:nvSpPr>
        <p:spPr>
          <a:xfrm>
            <a:off x="628650" y="939998"/>
            <a:ext cx="8103226" cy="3263504"/>
          </a:xfrm>
        </p:spPr>
        <p:txBody>
          <a:bodyPr>
            <a:normAutofit/>
          </a:bodyPr>
          <a:lstStyle/>
          <a:p>
            <a:pPr>
              <a:spcAft>
                <a:spcPts val="1200"/>
              </a:spcAft>
            </a:pPr>
            <a:r>
              <a:rPr lang="en-US" sz="2000" dirty="0"/>
              <a:t>Methylation is significantly affected by temperature and salinity in Atlantic Salmon infested with sea lice</a:t>
            </a:r>
          </a:p>
          <a:p>
            <a:pPr>
              <a:spcAft>
                <a:spcPts val="1200"/>
              </a:spcAft>
            </a:pPr>
            <a:r>
              <a:rPr lang="en-US" sz="2000" dirty="0"/>
              <a:t>Salinity induces more changes (30 DMRs) than temperature (20 DMRs)</a:t>
            </a:r>
          </a:p>
          <a:p>
            <a:pPr>
              <a:spcAft>
                <a:spcPts val="1200"/>
              </a:spcAft>
            </a:pPr>
            <a:r>
              <a:rPr lang="en-US" sz="2000" dirty="0"/>
              <a:t>Conditions seem to lead to different fine-tuning of cell proliferation/growth vs. apoptosis/damage control processes</a:t>
            </a:r>
          </a:p>
          <a:p>
            <a:pPr>
              <a:spcAft>
                <a:spcPts val="1200"/>
              </a:spcAft>
            </a:pPr>
            <a:r>
              <a:rPr lang="en-US" sz="2000" dirty="0"/>
              <a:t>A deeper understanding of this fine-tuning in light of expression data and phenotypes could pinpoint optimal epigenomic profiles that could be targeted for industry</a:t>
            </a:r>
          </a:p>
          <a:p>
            <a:pPr>
              <a:spcAft>
                <a:spcPts val="1200"/>
              </a:spcAft>
            </a:pPr>
            <a:endParaRPr lang="en-US" sz="2000" dirty="0"/>
          </a:p>
        </p:txBody>
      </p:sp>
      <p:sp>
        <p:nvSpPr>
          <p:cNvPr id="6" name="Rectangle 5">
            <a:extLst>
              <a:ext uri="{FF2B5EF4-FFF2-40B4-BE49-F238E27FC236}">
                <a16:creationId xmlns:a16="http://schemas.microsoft.com/office/drawing/2014/main" id="{4640D9A5-1C4D-F94E-A7A6-BD77FC2FBFDB}"/>
              </a:ext>
            </a:extLst>
          </p:cNvPr>
          <p:cNvSpPr/>
          <p:nvPr/>
        </p:nvSpPr>
        <p:spPr>
          <a:xfrm rot="21039933">
            <a:off x="7508382" y="2537104"/>
            <a:ext cx="1223493"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41718D28-7C67-EB48-97FF-54CCE88EEE0F}"/>
              </a:ext>
            </a:extLst>
          </p:cNvPr>
          <p:cNvSpPr/>
          <p:nvPr/>
        </p:nvSpPr>
        <p:spPr>
          <a:xfrm>
            <a:off x="8010659" y="2571750"/>
            <a:ext cx="257578" cy="21008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00F35F-F3A4-3E4F-B1C7-5376F85A2188}"/>
              </a:ext>
            </a:extLst>
          </p:cNvPr>
          <p:cNvSpPr/>
          <p:nvPr/>
        </p:nvSpPr>
        <p:spPr>
          <a:xfrm>
            <a:off x="7471722" y="2377676"/>
            <a:ext cx="257578" cy="233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FCD8AF-416F-C84D-8382-81BF26D94105}"/>
              </a:ext>
            </a:extLst>
          </p:cNvPr>
          <p:cNvSpPr/>
          <p:nvPr/>
        </p:nvSpPr>
        <p:spPr>
          <a:xfrm>
            <a:off x="8515350" y="2204523"/>
            <a:ext cx="257578" cy="2336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457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FB35-E9F2-E44B-A5DF-745B7674B9DF}"/>
              </a:ext>
            </a:extLst>
          </p:cNvPr>
          <p:cNvSpPr>
            <a:spLocks noGrp="1"/>
          </p:cNvSpPr>
          <p:nvPr>
            <p:ph type="title"/>
          </p:nvPr>
        </p:nvSpPr>
        <p:spPr>
          <a:xfrm>
            <a:off x="628650" y="13691"/>
            <a:ext cx="7886700" cy="994172"/>
          </a:xfrm>
        </p:spPr>
        <p:txBody>
          <a:bodyPr/>
          <a:lstStyle/>
          <a:p>
            <a:r>
              <a:rPr lang="en-US" dirty="0"/>
              <a:t>Conclusions</a:t>
            </a:r>
          </a:p>
        </p:txBody>
      </p:sp>
      <p:sp>
        <p:nvSpPr>
          <p:cNvPr id="3" name="Content Placeholder 2">
            <a:extLst>
              <a:ext uri="{FF2B5EF4-FFF2-40B4-BE49-F238E27FC236}">
                <a16:creationId xmlns:a16="http://schemas.microsoft.com/office/drawing/2014/main" id="{14820B02-D2CC-2246-A58A-BD510CBB8A90}"/>
              </a:ext>
            </a:extLst>
          </p:cNvPr>
          <p:cNvSpPr>
            <a:spLocks noGrp="1"/>
          </p:cNvSpPr>
          <p:nvPr>
            <p:ph idx="1"/>
          </p:nvPr>
        </p:nvSpPr>
        <p:spPr>
          <a:xfrm>
            <a:off x="628650" y="939998"/>
            <a:ext cx="8103226" cy="3263504"/>
          </a:xfrm>
        </p:spPr>
        <p:txBody>
          <a:bodyPr>
            <a:normAutofit/>
          </a:bodyPr>
          <a:lstStyle/>
          <a:p>
            <a:pPr>
              <a:spcAft>
                <a:spcPts val="1200"/>
              </a:spcAft>
            </a:pPr>
            <a:r>
              <a:rPr lang="en-US" sz="2000" dirty="0"/>
              <a:t>Methylation is significantly affected by temperature and salinity in Atlantic Salmon infested with sea lice</a:t>
            </a:r>
          </a:p>
          <a:p>
            <a:pPr>
              <a:spcAft>
                <a:spcPts val="1200"/>
              </a:spcAft>
            </a:pPr>
            <a:r>
              <a:rPr lang="en-US" sz="2000" dirty="0"/>
              <a:t>Salinity induces more changes (30 DMRs) than temperature (20 DMRs)</a:t>
            </a:r>
          </a:p>
          <a:p>
            <a:pPr>
              <a:spcAft>
                <a:spcPts val="1200"/>
              </a:spcAft>
            </a:pPr>
            <a:r>
              <a:rPr lang="en-US" sz="2000" dirty="0"/>
              <a:t>Conditions seem to lead to different fine-tuning of cell proliferation/growth vs. apoptosis/damage control processes</a:t>
            </a:r>
          </a:p>
          <a:p>
            <a:pPr>
              <a:spcAft>
                <a:spcPts val="1200"/>
              </a:spcAft>
            </a:pPr>
            <a:r>
              <a:rPr lang="en-US" sz="2000" dirty="0"/>
              <a:t>A deeper understanding of this fine-tuning in light of expression data and phenotypes could pinpoint optimal epigenomic profiles that could be targeted for industry</a:t>
            </a:r>
          </a:p>
          <a:p>
            <a:pPr>
              <a:spcAft>
                <a:spcPts val="1200"/>
              </a:spcAft>
            </a:pPr>
            <a:endParaRPr lang="en-US" sz="2000" dirty="0"/>
          </a:p>
        </p:txBody>
      </p:sp>
      <p:sp>
        <p:nvSpPr>
          <p:cNvPr id="6" name="Rectangle 5">
            <a:extLst>
              <a:ext uri="{FF2B5EF4-FFF2-40B4-BE49-F238E27FC236}">
                <a16:creationId xmlns:a16="http://schemas.microsoft.com/office/drawing/2014/main" id="{4640D9A5-1C4D-F94E-A7A6-BD77FC2FBFDB}"/>
              </a:ext>
            </a:extLst>
          </p:cNvPr>
          <p:cNvSpPr/>
          <p:nvPr/>
        </p:nvSpPr>
        <p:spPr>
          <a:xfrm rot="21039933">
            <a:off x="7508382" y="2537104"/>
            <a:ext cx="1223493"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41718D28-7C67-EB48-97FF-54CCE88EEE0F}"/>
              </a:ext>
            </a:extLst>
          </p:cNvPr>
          <p:cNvSpPr/>
          <p:nvPr/>
        </p:nvSpPr>
        <p:spPr>
          <a:xfrm>
            <a:off x="8010659" y="2571750"/>
            <a:ext cx="257578" cy="21008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00F35F-F3A4-3E4F-B1C7-5376F85A2188}"/>
              </a:ext>
            </a:extLst>
          </p:cNvPr>
          <p:cNvSpPr/>
          <p:nvPr/>
        </p:nvSpPr>
        <p:spPr>
          <a:xfrm>
            <a:off x="7471722" y="2377676"/>
            <a:ext cx="257578" cy="233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FCD8AF-416F-C84D-8382-81BF26D94105}"/>
              </a:ext>
            </a:extLst>
          </p:cNvPr>
          <p:cNvSpPr/>
          <p:nvPr/>
        </p:nvSpPr>
        <p:spPr>
          <a:xfrm>
            <a:off x="8515350" y="2204523"/>
            <a:ext cx="257578" cy="2336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28DC911-BAEB-AE46-B4E0-367205EECE7C}"/>
              </a:ext>
            </a:extLst>
          </p:cNvPr>
          <p:cNvSpPr txBox="1">
            <a:spLocks/>
          </p:cNvSpPr>
          <p:nvPr/>
        </p:nvSpPr>
        <p:spPr>
          <a:xfrm>
            <a:off x="628650" y="370641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Next steps</a:t>
            </a:r>
          </a:p>
        </p:txBody>
      </p:sp>
      <p:sp>
        <p:nvSpPr>
          <p:cNvPr id="11" name="Content Placeholder 2">
            <a:extLst>
              <a:ext uri="{FF2B5EF4-FFF2-40B4-BE49-F238E27FC236}">
                <a16:creationId xmlns:a16="http://schemas.microsoft.com/office/drawing/2014/main" id="{3EF77725-6896-0641-B6D6-ADB0135E5FBE}"/>
              </a:ext>
            </a:extLst>
          </p:cNvPr>
          <p:cNvSpPr txBox="1">
            <a:spLocks/>
          </p:cNvSpPr>
          <p:nvPr/>
        </p:nvSpPr>
        <p:spPr>
          <a:xfrm>
            <a:off x="628650" y="4466559"/>
            <a:ext cx="7886700" cy="4680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Compare with expression data (check for targets of regulators)</a:t>
            </a:r>
          </a:p>
        </p:txBody>
      </p:sp>
    </p:spTree>
    <p:extLst>
      <p:ext uri="{BB962C8B-B14F-4D97-AF65-F5344CB8AC3E}">
        <p14:creationId xmlns:p14="http://schemas.microsoft.com/office/powerpoint/2010/main" val="1300205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65C8AD49-4C25-3644-A2A3-6B2217C68882}"/>
              </a:ext>
            </a:extLst>
          </p:cNvPr>
          <p:cNvPicPr>
            <a:picLocks noChangeAspect="1"/>
          </p:cNvPicPr>
          <p:nvPr/>
        </p:nvPicPr>
        <p:blipFill rotWithShape="1">
          <a:blip r:embed="rId3"/>
          <a:srcRect t="19371" r="19970" b="8949"/>
          <a:stretch/>
        </p:blipFill>
        <p:spPr>
          <a:xfrm>
            <a:off x="210886" y="882730"/>
            <a:ext cx="3759168" cy="4208618"/>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422445" y="719414"/>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600235" y="100437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1878713" y="1004376"/>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506076" y="1010096"/>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2251350" y="996412"/>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salinity on methylation</a:t>
            </a:r>
          </a:p>
        </p:txBody>
      </p:sp>
      <p:sp>
        <p:nvSpPr>
          <p:cNvPr id="51" name="Rectangle 50">
            <a:extLst>
              <a:ext uri="{FF2B5EF4-FFF2-40B4-BE49-F238E27FC236}">
                <a16:creationId xmlns:a16="http://schemas.microsoft.com/office/drawing/2014/main" id="{6CA7A5CC-DEFF-9040-AAC4-8F630B9D8117}"/>
              </a:ext>
            </a:extLst>
          </p:cNvPr>
          <p:cNvSpPr/>
          <p:nvPr/>
        </p:nvSpPr>
        <p:spPr>
          <a:xfrm>
            <a:off x="3022788" y="1004376"/>
            <a:ext cx="1000642" cy="408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CF741C0-C72E-B744-8774-DC5B68998714}"/>
              </a:ext>
            </a:extLst>
          </p:cNvPr>
          <p:cNvSpPr/>
          <p:nvPr/>
        </p:nvSpPr>
        <p:spPr>
          <a:xfrm>
            <a:off x="1487723" y="1476542"/>
            <a:ext cx="1535065" cy="50585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E7E2E7-CF8D-244B-B1C6-B2585EE4DB49}"/>
              </a:ext>
            </a:extLst>
          </p:cNvPr>
          <p:cNvSpPr/>
          <p:nvPr/>
        </p:nvSpPr>
        <p:spPr>
          <a:xfrm>
            <a:off x="1487725" y="2544205"/>
            <a:ext cx="1535064" cy="9718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524E86-C223-7C4B-B6DC-08D29FB21B8F}"/>
              </a:ext>
            </a:extLst>
          </p:cNvPr>
          <p:cNvSpPr/>
          <p:nvPr/>
        </p:nvSpPr>
        <p:spPr>
          <a:xfrm>
            <a:off x="1487725" y="3868589"/>
            <a:ext cx="1535063" cy="5881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3D4F892-3FDB-B54C-9C17-B13875D155D7}"/>
              </a:ext>
            </a:extLst>
          </p:cNvPr>
          <p:cNvSpPr txBox="1"/>
          <p:nvPr/>
        </p:nvSpPr>
        <p:spPr>
          <a:xfrm>
            <a:off x="3661653" y="1370272"/>
            <a:ext cx="4919121" cy="369332"/>
          </a:xfrm>
          <a:prstGeom prst="rect">
            <a:avLst/>
          </a:prstGeom>
          <a:noFill/>
        </p:spPr>
        <p:txBody>
          <a:bodyPr wrap="square" rtlCol="0">
            <a:spAutoFit/>
          </a:bodyPr>
          <a:lstStyle/>
          <a:p>
            <a:r>
              <a:rPr lang="en-US" b="1" dirty="0">
                <a:solidFill>
                  <a:srgbClr val="382FFF"/>
                </a:solidFill>
              </a:rPr>
              <a:t>Decrease</a:t>
            </a:r>
            <a:r>
              <a:rPr lang="en-US" dirty="0"/>
              <a:t> in methylation under low salinity (26psu)</a:t>
            </a:r>
          </a:p>
        </p:txBody>
      </p:sp>
      <p:sp>
        <p:nvSpPr>
          <p:cNvPr id="3" name="TextBox 2">
            <a:extLst>
              <a:ext uri="{FF2B5EF4-FFF2-40B4-BE49-F238E27FC236}">
                <a16:creationId xmlns:a16="http://schemas.microsoft.com/office/drawing/2014/main" id="{A594F10A-BC0B-124E-96DA-9D07821EC63D}"/>
              </a:ext>
            </a:extLst>
          </p:cNvPr>
          <p:cNvSpPr txBox="1"/>
          <p:nvPr/>
        </p:nvSpPr>
        <p:spPr>
          <a:xfrm>
            <a:off x="2226637" y="690632"/>
            <a:ext cx="792205" cy="246221"/>
          </a:xfrm>
          <a:prstGeom prst="rect">
            <a:avLst/>
          </a:prstGeom>
          <a:noFill/>
        </p:spPr>
        <p:txBody>
          <a:bodyPr wrap="none" rtlCol="0">
            <a:spAutoFit/>
          </a:bodyPr>
          <a:lstStyle/>
          <a:p>
            <a:r>
              <a:rPr lang="en-US" sz="1000" dirty="0"/>
              <a:t>Low salinity</a:t>
            </a:r>
          </a:p>
        </p:txBody>
      </p:sp>
      <p:cxnSp>
        <p:nvCxnSpPr>
          <p:cNvPr id="6" name="Straight Connector 5">
            <a:extLst>
              <a:ext uri="{FF2B5EF4-FFF2-40B4-BE49-F238E27FC236}">
                <a16:creationId xmlns:a16="http://schemas.microsoft.com/office/drawing/2014/main" id="{7257C472-ACEE-8D49-8CE0-2B8400DD3F0D}"/>
              </a:ext>
            </a:extLst>
          </p:cNvPr>
          <p:cNvCxnSpPr/>
          <p:nvPr/>
        </p:nvCxnSpPr>
        <p:spPr>
          <a:xfrm flipV="1">
            <a:off x="2306321" y="936853"/>
            <a:ext cx="5878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632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1D135-493E-1646-AA82-4E77E294B71A}"/>
              </a:ext>
            </a:extLst>
          </p:cNvPr>
          <p:cNvPicPr>
            <a:picLocks noChangeAspect="1"/>
          </p:cNvPicPr>
          <p:nvPr/>
        </p:nvPicPr>
        <p:blipFill rotWithShape="1">
          <a:blip r:embed="rId3"/>
          <a:srcRect t="18552" r="18670" b="9071"/>
          <a:stretch/>
        </p:blipFill>
        <p:spPr>
          <a:xfrm>
            <a:off x="168384" y="954228"/>
            <a:ext cx="3684088" cy="4098175"/>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337239" y="788663"/>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490632" y="1143390"/>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2125546" y="113542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364278" y="1149110"/>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1758595" y="11408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temperature on methylation</a:t>
            </a:r>
          </a:p>
        </p:txBody>
      </p:sp>
      <p:sp>
        <p:nvSpPr>
          <p:cNvPr id="10" name="TextBox 9">
            <a:extLst>
              <a:ext uri="{FF2B5EF4-FFF2-40B4-BE49-F238E27FC236}">
                <a16:creationId xmlns:a16="http://schemas.microsoft.com/office/drawing/2014/main" id="{070AA214-89CD-C548-B6AB-B9CDC5E98C0C}"/>
              </a:ext>
            </a:extLst>
          </p:cNvPr>
          <p:cNvSpPr txBox="1"/>
          <p:nvPr/>
        </p:nvSpPr>
        <p:spPr>
          <a:xfrm>
            <a:off x="2855718" y="1135425"/>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11" name="TextBox 10">
            <a:extLst>
              <a:ext uri="{FF2B5EF4-FFF2-40B4-BE49-F238E27FC236}">
                <a16:creationId xmlns:a16="http://schemas.microsoft.com/office/drawing/2014/main" id="{E34F8B99-0530-E14B-A090-5B392818C547}"/>
              </a:ext>
            </a:extLst>
          </p:cNvPr>
          <p:cNvSpPr txBox="1"/>
          <p:nvPr/>
        </p:nvSpPr>
        <p:spPr>
          <a:xfrm>
            <a:off x="3221860" y="1127460"/>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3" name="Rectangle 12">
            <a:extLst>
              <a:ext uri="{FF2B5EF4-FFF2-40B4-BE49-F238E27FC236}">
                <a16:creationId xmlns:a16="http://schemas.microsoft.com/office/drawing/2014/main" id="{D8FF618C-5ED7-9A46-9C61-605DAF3402CF}"/>
              </a:ext>
            </a:extLst>
          </p:cNvPr>
          <p:cNvSpPr/>
          <p:nvPr/>
        </p:nvSpPr>
        <p:spPr>
          <a:xfrm>
            <a:off x="1387615" y="1604784"/>
            <a:ext cx="1475862" cy="307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04A810-3D44-1F4C-944B-97E96E2FFE0C}"/>
              </a:ext>
            </a:extLst>
          </p:cNvPr>
          <p:cNvSpPr/>
          <p:nvPr/>
        </p:nvSpPr>
        <p:spPr>
          <a:xfrm>
            <a:off x="1406078" y="2946867"/>
            <a:ext cx="1475862" cy="9149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7F832A-0502-1F42-BB30-501B57BCFBCD}"/>
              </a:ext>
            </a:extLst>
          </p:cNvPr>
          <p:cNvSpPr txBox="1"/>
          <p:nvPr/>
        </p:nvSpPr>
        <p:spPr>
          <a:xfrm>
            <a:off x="1858525" y="862339"/>
            <a:ext cx="542136" cy="215444"/>
          </a:xfrm>
          <a:prstGeom prst="rect">
            <a:avLst/>
          </a:prstGeom>
          <a:noFill/>
        </p:spPr>
        <p:txBody>
          <a:bodyPr wrap="none" rtlCol="0">
            <a:spAutoFit/>
          </a:bodyPr>
          <a:lstStyle/>
          <a:p>
            <a:r>
              <a:rPr lang="en-US" sz="800" b="1" dirty="0"/>
              <a:t>SEA LICE</a:t>
            </a:r>
          </a:p>
        </p:txBody>
      </p:sp>
      <p:sp>
        <p:nvSpPr>
          <p:cNvPr id="21" name="Left Brace 20">
            <a:extLst>
              <a:ext uri="{FF2B5EF4-FFF2-40B4-BE49-F238E27FC236}">
                <a16:creationId xmlns:a16="http://schemas.microsoft.com/office/drawing/2014/main" id="{4B3274FF-D20A-9D4F-921D-9A9BE29C142F}"/>
              </a:ext>
            </a:extLst>
          </p:cNvPr>
          <p:cNvSpPr/>
          <p:nvPr/>
        </p:nvSpPr>
        <p:spPr>
          <a:xfrm rot="5400000">
            <a:off x="2047607" y="401355"/>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D1F7732-1E33-3644-BA96-2AFF4EA65FAE}"/>
              </a:ext>
            </a:extLst>
          </p:cNvPr>
          <p:cNvSpPr txBox="1"/>
          <p:nvPr/>
        </p:nvSpPr>
        <p:spPr>
          <a:xfrm>
            <a:off x="2862534" y="850783"/>
            <a:ext cx="877010" cy="215444"/>
          </a:xfrm>
          <a:prstGeom prst="rect">
            <a:avLst/>
          </a:prstGeom>
          <a:noFill/>
        </p:spPr>
        <p:txBody>
          <a:bodyPr wrap="square" rtlCol="0">
            <a:spAutoFit/>
          </a:bodyPr>
          <a:lstStyle/>
          <a:p>
            <a:pPr algn="ctr"/>
            <a:r>
              <a:rPr lang="en-US" sz="800" b="1" dirty="0"/>
              <a:t>NO SEA LICE</a:t>
            </a:r>
          </a:p>
        </p:txBody>
      </p:sp>
      <p:sp>
        <p:nvSpPr>
          <p:cNvPr id="23" name="Left Brace 22">
            <a:extLst>
              <a:ext uri="{FF2B5EF4-FFF2-40B4-BE49-F238E27FC236}">
                <a16:creationId xmlns:a16="http://schemas.microsoft.com/office/drawing/2014/main" id="{5CD5E889-89B4-7F48-8DE0-2A4EFAB56D41}"/>
              </a:ext>
            </a:extLst>
          </p:cNvPr>
          <p:cNvSpPr/>
          <p:nvPr/>
        </p:nvSpPr>
        <p:spPr>
          <a:xfrm rot="5400000">
            <a:off x="3213764" y="797786"/>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195A2D4B-79F1-6643-B916-C6641FAEE607}"/>
              </a:ext>
            </a:extLst>
          </p:cNvPr>
          <p:cNvSpPr/>
          <p:nvPr/>
        </p:nvSpPr>
        <p:spPr>
          <a:xfrm>
            <a:off x="3645374" y="1810629"/>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B581EBF-E512-1046-A1FE-5B3DDFBED2F7}"/>
              </a:ext>
            </a:extLst>
          </p:cNvPr>
          <p:cNvSpPr/>
          <p:nvPr/>
        </p:nvSpPr>
        <p:spPr>
          <a:xfrm>
            <a:off x="3632261" y="3178175"/>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AEED75D-1A1A-8B4F-8FDA-C4A0FBAEBC34}"/>
              </a:ext>
            </a:extLst>
          </p:cNvPr>
          <p:cNvSpPr txBox="1"/>
          <p:nvPr/>
        </p:nvSpPr>
        <p:spPr>
          <a:xfrm>
            <a:off x="4089913" y="1713085"/>
            <a:ext cx="793807" cy="261610"/>
          </a:xfrm>
          <a:prstGeom prst="rect">
            <a:avLst/>
          </a:prstGeom>
          <a:noFill/>
        </p:spPr>
        <p:txBody>
          <a:bodyPr wrap="none" rtlCol="0">
            <a:spAutoFit/>
          </a:bodyPr>
          <a:lstStyle/>
          <a:p>
            <a:r>
              <a:rPr lang="en-US" sz="1100" dirty="0"/>
              <a:t>Intergenic </a:t>
            </a:r>
          </a:p>
        </p:txBody>
      </p:sp>
      <p:sp>
        <p:nvSpPr>
          <p:cNvPr id="42" name="TextBox 41">
            <a:extLst>
              <a:ext uri="{FF2B5EF4-FFF2-40B4-BE49-F238E27FC236}">
                <a16:creationId xmlns:a16="http://schemas.microsoft.com/office/drawing/2014/main" id="{3A2151A9-D9A4-A449-8B2C-CDDD45D7AA6F}"/>
              </a:ext>
            </a:extLst>
          </p:cNvPr>
          <p:cNvSpPr txBox="1"/>
          <p:nvPr/>
        </p:nvSpPr>
        <p:spPr>
          <a:xfrm>
            <a:off x="3847647" y="3067763"/>
            <a:ext cx="761747" cy="261610"/>
          </a:xfrm>
          <a:prstGeom prst="rect">
            <a:avLst/>
          </a:prstGeom>
          <a:noFill/>
        </p:spPr>
        <p:txBody>
          <a:bodyPr wrap="none" rtlCol="0">
            <a:spAutoFit/>
          </a:bodyPr>
          <a:lstStyle/>
          <a:p>
            <a:r>
              <a:rPr lang="en-US" sz="1100" dirty="0"/>
              <a:t>Intergenic</a:t>
            </a:r>
          </a:p>
        </p:txBody>
      </p:sp>
      <p:sp useBgFill="1">
        <p:nvSpPr>
          <p:cNvPr id="43" name="TextBox 42">
            <a:extLst>
              <a:ext uri="{FF2B5EF4-FFF2-40B4-BE49-F238E27FC236}">
                <a16:creationId xmlns:a16="http://schemas.microsoft.com/office/drawing/2014/main" id="{B40D807A-F434-994E-A050-1CF923991229}"/>
              </a:ext>
            </a:extLst>
          </p:cNvPr>
          <p:cNvSpPr txBox="1"/>
          <p:nvPr/>
        </p:nvSpPr>
        <p:spPr>
          <a:xfrm>
            <a:off x="3852472" y="2661467"/>
            <a:ext cx="184731" cy="261610"/>
          </a:xfrm>
          <a:prstGeom prst="rect">
            <a:avLst/>
          </a:prstGeom>
        </p:spPr>
        <p:txBody>
          <a:bodyPr wrap="none" rtlCol="0">
            <a:spAutoFit/>
          </a:bodyPr>
          <a:lstStyle/>
          <a:p>
            <a:endParaRPr lang="en-US" sz="1100" dirty="0"/>
          </a:p>
        </p:txBody>
      </p:sp>
      <p:sp>
        <p:nvSpPr>
          <p:cNvPr id="48" name="Rectangle 47">
            <a:extLst>
              <a:ext uri="{FF2B5EF4-FFF2-40B4-BE49-F238E27FC236}">
                <a16:creationId xmlns:a16="http://schemas.microsoft.com/office/drawing/2014/main" id="{2FBDBD71-9595-6041-8191-A2EE52FAB502}"/>
              </a:ext>
            </a:extLst>
          </p:cNvPr>
          <p:cNvSpPr/>
          <p:nvPr/>
        </p:nvSpPr>
        <p:spPr>
          <a:xfrm>
            <a:off x="3660018" y="3329766"/>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8EF92DAD-AF1B-374E-B280-1E704912A504}"/>
              </a:ext>
            </a:extLst>
          </p:cNvPr>
          <p:cNvSpPr txBox="1"/>
          <p:nvPr/>
        </p:nvSpPr>
        <p:spPr>
          <a:xfrm>
            <a:off x="3833964" y="3232651"/>
            <a:ext cx="793807" cy="261610"/>
          </a:xfrm>
          <a:prstGeom prst="rect">
            <a:avLst/>
          </a:prstGeom>
          <a:noFill/>
        </p:spPr>
        <p:txBody>
          <a:bodyPr wrap="none" rtlCol="0">
            <a:spAutoFit/>
          </a:bodyPr>
          <a:lstStyle/>
          <a:p>
            <a:r>
              <a:rPr lang="en-US" sz="1100" dirty="0"/>
              <a:t>Intergenic </a:t>
            </a:r>
          </a:p>
        </p:txBody>
      </p:sp>
      <p:sp>
        <p:nvSpPr>
          <p:cNvPr id="58" name="TextBox 57">
            <a:extLst>
              <a:ext uri="{FF2B5EF4-FFF2-40B4-BE49-F238E27FC236}">
                <a16:creationId xmlns:a16="http://schemas.microsoft.com/office/drawing/2014/main" id="{A7DF476A-AD2E-B74C-9827-221A77208EED}"/>
              </a:ext>
            </a:extLst>
          </p:cNvPr>
          <p:cNvSpPr txBox="1"/>
          <p:nvPr/>
        </p:nvSpPr>
        <p:spPr>
          <a:xfrm>
            <a:off x="4047258" y="857912"/>
            <a:ext cx="4402066" cy="646331"/>
          </a:xfrm>
          <a:prstGeom prst="rect">
            <a:avLst/>
          </a:prstGeom>
          <a:noFill/>
        </p:spPr>
        <p:txBody>
          <a:bodyPr wrap="square" rtlCol="0">
            <a:spAutoFit/>
          </a:bodyPr>
          <a:lstStyle/>
          <a:p>
            <a:r>
              <a:rPr lang="en-US" u="sng" dirty="0"/>
              <a:t>Sea lice-dependent </a:t>
            </a:r>
            <a:r>
              <a:rPr lang="en-US" b="1" dirty="0">
                <a:solidFill>
                  <a:srgbClr val="FF0000"/>
                </a:solidFill>
              </a:rPr>
              <a:t>increase</a:t>
            </a:r>
            <a:r>
              <a:rPr lang="en-US" dirty="0"/>
              <a:t> in methylation under low temperature (8</a:t>
            </a:r>
            <a:r>
              <a:rPr lang="en-US" b="1" dirty="0"/>
              <a:t>°</a:t>
            </a:r>
            <a:r>
              <a:rPr lang="en-US" dirty="0"/>
              <a:t>C)</a:t>
            </a:r>
          </a:p>
        </p:txBody>
      </p:sp>
      <p:sp>
        <p:nvSpPr>
          <p:cNvPr id="2" name="Rectangle 1">
            <a:extLst>
              <a:ext uri="{FF2B5EF4-FFF2-40B4-BE49-F238E27FC236}">
                <a16:creationId xmlns:a16="http://schemas.microsoft.com/office/drawing/2014/main" id="{6F8B42EF-8B2C-C341-9DAA-82147898B195}"/>
              </a:ext>
            </a:extLst>
          </p:cNvPr>
          <p:cNvSpPr/>
          <p:nvPr/>
        </p:nvSpPr>
        <p:spPr>
          <a:xfrm>
            <a:off x="4914205" y="1713085"/>
            <a:ext cx="1358064" cy="430887"/>
          </a:xfrm>
          <a:prstGeom prst="rect">
            <a:avLst/>
          </a:prstGeom>
        </p:spPr>
        <p:txBody>
          <a:bodyPr wrap="none">
            <a:spAutoFit/>
          </a:bodyPr>
          <a:lstStyle/>
          <a:p>
            <a:r>
              <a:rPr lang="en-US" sz="1100" dirty="0"/>
              <a:t>upstream </a:t>
            </a:r>
            <a:r>
              <a:rPr lang="en-US" sz="1100" b="1" dirty="0"/>
              <a:t>ACYP2</a:t>
            </a:r>
          </a:p>
          <a:p>
            <a:r>
              <a:rPr lang="en-US" sz="1100" dirty="0"/>
              <a:t>unknown physiology</a:t>
            </a:r>
          </a:p>
        </p:txBody>
      </p:sp>
      <p:sp>
        <p:nvSpPr>
          <p:cNvPr id="5" name="TextBox 4">
            <a:extLst>
              <a:ext uri="{FF2B5EF4-FFF2-40B4-BE49-F238E27FC236}">
                <a16:creationId xmlns:a16="http://schemas.microsoft.com/office/drawing/2014/main" id="{CA04337D-8388-984A-BE30-040705167222}"/>
              </a:ext>
            </a:extLst>
          </p:cNvPr>
          <p:cNvSpPr txBox="1"/>
          <p:nvPr/>
        </p:nvSpPr>
        <p:spPr>
          <a:xfrm>
            <a:off x="4609394" y="2859314"/>
            <a:ext cx="1407758" cy="430887"/>
          </a:xfrm>
          <a:prstGeom prst="rect">
            <a:avLst/>
          </a:prstGeom>
          <a:noFill/>
        </p:spPr>
        <p:txBody>
          <a:bodyPr wrap="none" rtlCol="0">
            <a:spAutoFit/>
          </a:bodyPr>
          <a:lstStyle/>
          <a:p>
            <a:r>
              <a:rPr lang="en-US" sz="1100" dirty="0"/>
              <a:t>upstream </a:t>
            </a:r>
            <a:r>
              <a:rPr lang="en-US" sz="1100" b="1" dirty="0"/>
              <a:t>Prop1 HOX</a:t>
            </a:r>
          </a:p>
          <a:p>
            <a:r>
              <a:rPr lang="en-US" sz="1100" dirty="0"/>
              <a:t>tissue development</a:t>
            </a:r>
          </a:p>
        </p:txBody>
      </p:sp>
    </p:spTree>
    <p:extLst>
      <p:ext uri="{BB962C8B-B14F-4D97-AF65-F5344CB8AC3E}">
        <p14:creationId xmlns:p14="http://schemas.microsoft.com/office/powerpoint/2010/main" val="1360309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65C8AD49-4C25-3644-A2A3-6B2217C68882}"/>
              </a:ext>
            </a:extLst>
          </p:cNvPr>
          <p:cNvPicPr>
            <a:picLocks noChangeAspect="1"/>
          </p:cNvPicPr>
          <p:nvPr/>
        </p:nvPicPr>
        <p:blipFill rotWithShape="1">
          <a:blip r:embed="rId3"/>
          <a:srcRect t="19371" r="19970" b="8949"/>
          <a:stretch/>
        </p:blipFill>
        <p:spPr>
          <a:xfrm>
            <a:off x="210886" y="882730"/>
            <a:ext cx="3759168" cy="4208618"/>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422445" y="719414"/>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600235" y="100437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1878713" y="1004376"/>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506076" y="1010096"/>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2251350" y="996412"/>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salinity on methylation</a:t>
            </a:r>
          </a:p>
        </p:txBody>
      </p:sp>
      <p:sp>
        <p:nvSpPr>
          <p:cNvPr id="10" name="Rectangle 9">
            <a:extLst>
              <a:ext uri="{FF2B5EF4-FFF2-40B4-BE49-F238E27FC236}">
                <a16:creationId xmlns:a16="http://schemas.microsoft.com/office/drawing/2014/main" id="{2CF741C0-C72E-B744-8774-DC5B68998714}"/>
              </a:ext>
            </a:extLst>
          </p:cNvPr>
          <p:cNvSpPr/>
          <p:nvPr/>
        </p:nvSpPr>
        <p:spPr>
          <a:xfrm>
            <a:off x="1506075" y="1966844"/>
            <a:ext cx="1536024" cy="6049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81208C-E643-2C47-A292-82FF9A428166}"/>
              </a:ext>
            </a:extLst>
          </p:cNvPr>
          <p:cNvSpPr txBox="1"/>
          <p:nvPr/>
        </p:nvSpPr>
        <p:spPr>
          <a:xfrm>
            <a:off x="1976986" y="738518"/>
            <a:ext cx="542136" cy="215444"/>
          </a:xfrm>
          <a:prstGeom prst="rect">
            <a:avLst/>
          </a:prstGeom>
          <a:noFill/>
        </p:spPr>
        <p:txBody>
          <a:bodyPr wrap="none" rtlCol="0">
            <a:spAutoFit/>
          </a:bodyPr>
          <a:lstStyle/>
          <a:p>
            <a:r>
              <a:rPr lang="en-US" sz="800" b="1" dirty="0"/>
              <a:t>SEA LICE</a:t>
            </a:r>
          </a:p>
        </p:txBody>
      </p:sp>
      <p:sp>
        <p:nvSpPr>
          <p:cNvPr id="14" name="Left Brace 13">
            <a:extLst>
              <a:ext uri="{FF2B5EF4-FFF2-40B4-BE49-F238E27FC236}">
                <a16:creationId xmlns:a16="http://schemas.microsoft.com/office/drawing/2014/main" id="{C4762399-3656-864C-A38C-FFA21589212A}"/>
              </a:ext>
            </a:extLst>
          </p:cNvPr>
          <p:cNvSpPr/>
          <p:nvPr/>
        </p:nvSpPr>
        <p:spPr>
          <a:xfrm rot="5400000">
            <a:off x="2166068" y="277534"/>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C174F9E-D728-8647-8146-0EDFC7921DCA}"/>
              </a:ext>
            </a:extLst>
          </p:cNvPr>
          <p:cNvSpPr txBox="1"/>
          <p:nvPr/>
        </p:nvSpPr>
        <p:spPr>
          <a:xfrm>
            <a:off x="2980995" y="726962"/>
            <a:ext cx="877010" cy="215444"/>
          </a:xfrm>
          <a:prstGeom prst="rect">
            <a:avLst/>
          </a:prstGeom>
          <a:noFill/>
        </p:spPr>
        <p:txBody>
          <a:bodyPr wrap="square" rtlCol="0">
            <a:spAutoFit/>
          </a:bodyPr>
          <a:lstStyle/>
          <a:p>
            <a:pPr algn="ctr"/>
            <a:r>
              <a:rPr lang="en-US" sz="800" b="1" dirty="0"/>
              <a:t>NO SEA LICE</a:t>
            </a:r>
          </a:p>
        </p:txBody>
      </p:sp>
      <p:sp>
        <p:nvSpPr>
          <p:cNvPr id="16" name="Left Brace 15">
            <a:extLst>
              <a:ext uri="{FF2B5EF4-FFF2-40B4-BE49-F238E27FC236}">
                <a16:creationId xmlns:a16="http://schemas.microsoft.com/office/drawing/2014/main" id="{FA6FA980-39BC-1046-9104-BFD1332F6DDF}"/>
              </a:ext>
            </a:extLst>
          </p:cNvPr>
          <p:cNvSpPr/>
          <p:nvPr/>
        </p:nvSpPr>
        <p:spPr>
          <a:xfrm rot="5400000">
            <a:off x="3332225" y="673965"/>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AC30108-B7DA-764C-892D-A0EFDBF49E8F}"/>
              </a:ext>
            </a:extLst>
          </p:cNvPr>
          <p:cNvSpPr txBox="1"/>
          <p:nvPr/>
        </p:nvSpPr>
        <p:spPr>
          <a:xfrm>
            <a:off x="3377155" y="1037157"/>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8" name="TextBox 17">
            <a:extLst>
              <a:ext uri="{FF2B5EF4-FFF2-40B4-BE49-F238E27FC236}">
                <a16:creationId xmlns:a16="http://schemas.microsoft.com/office/drawing/2014/main" id="{F14E4F30-21EF-8848-9BA6-2616CB3083D4}"/>
              </a:ext>
            </a:extLst>
          </p:cNvPr>
          <p:cNvSpPr txBox="1"/>
          <p:nvPr/>
        </p:nvSpPr>
        <p:spPr>
          <a:xfrm>
            <a:off x="3028270" y="1029193"/>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26" name="Rectangle 25">
            <a:extLst>
              <a:ext uri="{FF2B5EF4-FFF2-40B4-BE49-F238E27FC236}">
                <a16:creationId xmlns:a16="http://schemas.microsoft.com/office/drawing/2014/main" id="{5ECD398A-F644-B44F-9609-2B5F27567BDA}"/>
              </a:ext>
            </a:extLst>
          </p:cNvPr>
          <p:cNvSpPr/>
          <p:nvPr/>
        </p:nvSpPr>
        <p:spPr>
          <a:xfrm>
            <a:off x="3845521" y="2345959"/>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8530C6-DBDB-1345-A987-BD3071D53D82}"/>
              </a:ext>
            </a:extLst>
          </p:cNvPr>
          <p:cNvSpPr/>
          <p:nvPr/>
        </p:nvSpPr>
        <p:spPr>
          <a:xfrm>
            <a:off x="3837357" y="1994233"/>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4E12694-1878-2442-BC37-B95B7A97E46B}"/>
              </a:ext>
            </a:extLst>
          </p:cNvPr>
          <p:cNvSpPr txBox="1"/>
          <p:nvPr/>
        </p:nvSpPr>
        <p:spPr>
          <a:xfrm>
            <a:off x="4293440" y="1897608"/>
            <a:ext cx="3353867" cy="276999"/>
          </a:xfrm>
          <a:prstGeom prst="rect">
            <a:avLst/>
          </a:prstGeom>
          <a:noFill/>
        </p:spPr>
        <p:txBody>
          <a:bodyPr wrap="none" rtlCol="0">
            <a:spAutoFit/>
          </a:bodyPr>
          <a:lstStyle/>
          <a:p>
            <a:r>
              <a:rPr lang="en-US" sz="1200" dirty="0"/>
              <a:t>PHF21A (intron), chromatin modification pathway</a:t>
            </a:r>
          </a:p>
        </p:txBody>
      </p:sp>
      <p:sp>
        <p:nvSpPr>
          <p:cNvPr id="33" name="TextBox 32">
            <a:extLst>
              <a:ext uri="{FF2B5EF4-FFF2-40B4-BE49-F238E27FC236}">
                <a16:creationId xmlns:a16="http://schemas.microsoft.com/office/drawing/2014/main" id="{80561908-69A3-CF42-9031-87F9281F6A07}"/>
              </a:ext>
            </a:extLst>
          </p:cNvPr>
          <p:cNvSpPr txBox="1"/>
          <p:nvPr/>
        </p:nvSpPr>
        <p:spPr>
          <a:xfrm>
            <a:off x="4278455" y="2254804"/>
            <a:ext cx="1713098" cy="276999"/>
          </a:xfrm>
          <a:prstGeom prst="rect">
            <a:avLst/>
          </a:prstGeom>
          <a:noFill/>
        </p:spPr>
        <p:txBody>
          <a:bodyPr wrap="none" rtlCol="0">
            <a:spAutoFit/>
          </a:bodyPr>
          <a:lstStyle/>
          <a:p>
            <a:r>
              <a:rPr lang="en-US" sz="1200" dirty="0"/>
              <a:t>PLEC, structural integrity</a:t>
            </a:r>
          </a:p>
        </p:txBody>
      </p:sp>
      <p:sp>
        <p:nvSpPr>
          <p:cNvPr id="34" name="Rectangle 33">
            <a:extLst>
              <a:ext uri="{FF2B5EF4-FFF2-40B4-BE49-F238E27FC236}">
                <a16:creationId xmlns:a16="http://schemas.microsoft.com/office/drawing/2014/main" id="{4321FE50-1A59-C143-9AA4-93DEF42A6D8A}"/>
              </a:ext>
            </a:extLst>
          </p:cNvPr>
          <p:cNvSpPr/>
          <p:nvPr/>
        </p:nvSpPr>
        <p:spPr>
          <a:xfrm>
            <a:off x="3845521" y="2106016"/>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A99EA5-FDA2-0E40-975F-E2979042E48E}"/>
              </a:ext>
            </a:extLst>
          </p:cNvPr>
          <p:cNvSpPr/>
          <p:nvPr/>
        </p:nvSpPr>
        <p:spPr>
          <a:xfrm>
            <a:off x="3837357" y="2470713"/>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609E0F1-88E0-BE4F-B18F-97E34833D168}"/>
              </a:ext>
            </a:extLst>
          </p:cNvPr>
          <p:cNvSpPr txBox="1"/>
          <p:nvPr/>
        </p:nvSpPr>
        <p:spPr>
          <a:xfrm>
            <a:off x="3991294" y="2359859"/>
            <a:ext cx="3120919" cy="276999"/>
          </a:xfrm>
          <a:prstGeom prst="rect">
            <a:avLst/>
          </a:prstGeom>
          <a:noFill/>
        </p:spPr>
        <p:txBody>
          <a:bodyPr wrap="none" rtlCol="0">
            <a:spAutoFit/>
          </a:bodyPr>
          <a:lstStyle/>
          <a:p>
            <a:r>
              <a:rPr lang="en-US" sz="1200" dirty="0"/>
              <a:t>intergenic (downstream LEFTY2, growth factor)</a:t>
            </a:r>
          </a:p>
        </p:txBody>
      </p:sp>
      <p:sp>
        <p:nvSpPr>
          <p:cNvPr id="38" name="TextBox 37">
            <a:extLst>
              <a:ext uri="{FF2B5EF4-FFF2-40B4-BE49-F238E27FC236}">
                <a16:creationId xmlns:a16="http://schemas.microsoft.com/office/drawing/2014/main" id="{087F6A08-DDE5-ED47-A34D-32788192F954}"/>
              </a:ext>
            </a:extLst>
          </p:cNvPr>
          <p:cNvSpPr txBox="1"/>
          <p:nvPr/>
        </p:nvSpPr>
        <p:spPr>
          <a:xfrm>
            <a:off x="3980674" y="2006770"/>
            <a:ext cx="804964" cy="276999"/>
          </a:xfrm>
          <a:prstGeom prst="rect">
            <a:avLst/>
          </a:prstGeom>
          <a:noFill/>
        </p:spPr>
        <p:txBody>
          <a:bodyPr wrap="none" rtlCol="0">
            <a:spAutoFit/>
          </a:bodyPr>
          <a:lstStyle/>
          <a:p>
            <a:r>
              <a:rPr lang="en-US" sz="1200" dirty="0"/>
              <a:t>intergenic</a:t>
            </a:r>
          </a:p>
        </p:txBody>
      </p:sp>
      <p:sp>
        <p:nvSpPr>
          <p:cNvPr id="41" name="Rectangle 40">
            <a:extLst>
              <a:ext uri="{FF2B5EF4-FFF2-40B4-BE49-F238E27FC236}">
                <a16:creationId xmlns:a16="http://schemas.microsoft.com/office/drawing/2014/main" id="{9AD4907E-B34A-6A4F-9F60-FEC90B0D0C9C}"/>
              </a:ext>
            </a:extLst>
          </p:cNvPr>
          <p:cNvSpPr/>
          <p:nvPr/>
        </p:nvSpPr>
        <p:spPr>
          <a:xfrm>
            <a:off x="3803320" y="2235853"/>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E4C2BAA-9810-F74C-A60D-C5B9A15BDAD3}"/>
              </a:ext>
            </a:extLst>
          </p:cNvPr>
          <p:cNvSpPr txBox="1"/>
          <p:nvPr/>
        </p:nvSpPr>
        <p:spPr>
          <a:xfrm>
            <a:off x="4011125" y="2123147"/>
            <a:ext cx="4757272" cy="261610"/>
          </a:xfrm>
          <a:prstGeom prst="rect">
            <a:avLst/>
          </a:prstGeom>
          <a:noFill/>
        </p:spPr>
        <p:txBody>
          <a:bodyPr wrap="square" rtlCol="0">
            <a:spAutoFit/>
          </a:bodyPr>
          <a:lstStyle/>
          <a:p>
            <a:r>
              <a:rPr lang="en-US" sz="1100" dirty="0"/>
              <a:t>Intergenic (downstream ANKHD1, </a:t>
            </a:r>
            <a:r>
              <a:rPr lang="en-US" sz="1100" dirty="0" err="1"/>
              <a:t>antiapoptosis</a:t>
            </a:r>
            <a:r>
              <a:rPr lang="en-US" sz="1100" dirty="0"/>
              <a:t> and cell survival)</a:t>
            </a:r>
          </a:p>
        </p:txBody>
      </p:sp>
    </p:spTree>
    <p:extLst>
      <p:ext uri="{BB962C8B-B14F-4D97-AF65-F5344CB8AC3E}">
        <p14:creationId xmlns:p14="http://schemas.microsoft.com/office/powerpoint/2010/main" val="208263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DB9C-C051-BC4C-867D-DD42D0C8EC35}"/>
              </a:ext>
            </a:extLst>
          </p:cNvPr>
          <p:cNvSpPr>
            <a:spLocks noGrp="1"/>
          </p:cNvSpPr>
          <p:nvPr>
            <p:ph type="title"/>
          </p:nvPr>
        </p:nvSpPr>
        <p:spPr/>
        <p:txBody>
          <a:bodyPr/>
          <a:lstStyle/>
          <a:p>
            <a:r>
              <a:rPr lang="en-US" dirty="0"/>
              <a:t>Environmental threats to Salmon</a:t>
            </a:r>
          </a:p>
        </p:txBody>
      </p:sp>
      <p:sp>
        <p:nvSpPr>
          <p:cNvPr id="3" name="Content Placeholder 2">
            <a:extLst>
              <a:ext uri="{FF2B5EF4-FFF2-40B4-BE49-F238E27FC236}">
                <a16:creationId xmlns:a16="http://schemas.microsoft.com/office/drawing/2014/main" id="{21D44B00-11AF-334A-8722-4A7D07FE53E1}"/>
              </a:ext>
            </a:extLst>
          </p:cNvPr>
          <p:cNvSpPr>
            <a:spLocks noGrp="1"/>
          </p:cNvSpPr>
          <p:nvPr>
            <p:ph idx="1"/>
          </p:nvPr>
        </p:nvSpPr>
        <p:spPr/>
        <p:txBody>
          <a:bodyPr>
            <a:normAutofit/>
          </a:bodyPr>
          <a:lstStyle/>
          <a:p>
            <a:r>
              <a:rPr lang="en-US" dirty="0"/>
              <a:t>Ocean change</a:t>
            </a:r>
          </a:p>
          <a:p>
            <a:pPr lvl="1"/>
            <a:r>
              <a:rPr lang="en-US" dirty="0"/>
              <a:t>temperature impacts salmon physiology</a:t>
            </a:r>
          </a:p>
          <a:p>
            <a:pPr lvl="2"/>
            <a:r>
              <a:rPr lang="en-US" dirty="0"/>
              <a:t>Some studies show heat tolerance BUT at a cost </a:t>
            </a:r>
          </a:p>
          <a:p>
            <a:pPr lvl="3"/>
            <a:r>
              <a:rPr lang="en-US" dirty="0" err="1"/>
              <a:t>Anttila</a:t>
            </a:r>
            <a:r>
              <a:rPr lang="en-US" dirty="0"/>
              <a:t> et al (2014) </a:t>
            </a:r>
            <a:r>
              <a:rPr lang="en-US" i="1" dirty="0"/>
              <a:t>Nat </a:t>
            </a:r>
            <a:r>
              <a:rPr lang="en-US" i="1" dirty="0" err="1"/>
              <a:t>Comm</a:t>
            </a:r>
            <a:r>
              <a:rPr lang="en-US" i="1" dirty="0"/>
              <a:t>, </a:t>
            </a:r>
            <a:r>
              <a:rPr lang="en-US" dirty="0"/>
              <a:t>Tromp et al. (2018) </a:t>
            </a:r>
            <a:r>
              <a:rPr lang="en-US" i="1" dirty="0"/>
              <a:t>Aquaculture</a:t>
            </a:r>
            <a:r>
              <a:rPr lang="en-US" dirty="0"/>
              <a:t>, </a:t>
            </a:r>
            <a:r>
              <a:rPr lang="en-US" dirty="0" err="1"/>
              <a:t>Nuez-Ortin</a:t>
            </a:r>
            <a:r>
              <a:rPr lang="en-US" dirty="0"/>
              <a:t> et al. (2018) </a:t>
            </a:r>
            <a:r>
              <a:rPr lang="en-US" i="1" dirty="0"/>
              <a:t>BMC Genomics</a:t>
            </a:r>
          </a:p>
          <a:p>
            <a:pPr lvl="1"/>
            <a:r>
              <a:rPr lang="en-US" dirty="0"/>
              <a:t>salinity</a:t>
            </a:r>
          </a:p>
          <a:p>
            <a:pPr lvl="2"/>
            <a:r>
              <a:rPr lang="en-US" dirty="0"/>
              <a:t>Brown et al. (2018) </a:t>
            </a:r>
            <a:r>
              <a:rPr lang="en-US" i="1" dirty="0"/>
              <a:t>J. Fish Biol.</a:t>
            </a:r>
          </a:p>
          <a:p>
            <a:pPr lvl="1"/>
            <a:endParaRPr lang="en-US" dirty="0"/>
          </a:p>
        </p:txBody>
      </p:sp>
      <p:sp>
        <p:nvSpPr>
          <p:cNvPr id="6" name="Rectangle 5">
            <a:extLst>
              <a:ext uri="{FF2B5EF4-FFF2-40B4-BE49-F238E27FC236}">
                <a16:creationId xmlns:a16="http://schemas.microsoft.com/office/drawing/2014/main" id="{334C2093-DA3F-AB40-BD15-2560903EE067}"/>
              </a:ext>
            </a:extLst>
          </p:cNvPr>
          <p:cNvSpPr/>
          <p:nvPr/>
        </p:nvSpPr>
        <p:spPr>
          <a:xfrm>
            <a:off x="4572000" y="4497169"/>
            <a:ext cx="4572000" cy="253916"/>
          </a:xfrm>
          <a:prstGeom prst="rect">
            <a:avLst/>
          </a:prstGeom>
        </p:spPr>
        <p:txBody>
          <a:bodyPr>
            <a:spAutoFit/>
          </a:bodyPr>
          <a:lstStyle/>
          <a:p>
            <a:r>
              <a:rPr lang="en-US" sz="1050" dirty="0"/>
              <a:t>https://</a:t>
            </a:r>
            <a:r>
              <a:rPr lang="en-US" sz="1050" dirty="0" err="1"/>
              <a:t>science.nasa.gov</a:t>
            </a:r>
            <a:r>
              <a:rPr lang="en-US" sz="1050" dirty="0"/>
              <a:t>/earth-science/oceanography/physical-ocean/salinity</a:t>
            </a:r>
          </a:p>
        </p:txBody>
      </p:sp>
      <p:sp>
        <p:nvSpPr>
          <p:cNvPr id="7" name="Rectangle 6">
            <a:extLst>
              <a:ext uri="{FF2B5EF4-FFF2-40B4-BE49-F238E27FC236}">
                <a16:creationId xmlns:a16="http://schemas.microsoft.com/office/drawing/2014/main" id="{ACB6C110-25EC-5145-B96E-F9FD917E50E0}"/>
              </a:ext>
            </a:extLst>
          </p:cNvPr>
          <p:cNvSpPr/>
          <p:nvPr/>
        </p:nvSpPr>
        <p:spPr>
          <a:xfrm>
            <a:off x="898374" y="1723127"/>
            <a:ext cx="7616976" cy="1002144"/>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irst full year of validated ocean surface salinity">
            <a:extLst>
              <a:ext uri="{FF2B5EF4-FFF2-40B4-BE49-F238E27FC236}">
                <a16:creationId xmlns:a16="http://schemas.microsoft.com/office/drawing/2014/main" id="{ED476413-2E7E-744E-84CC-5D74436C58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41" r="8236"/>
          <a:stretch/>
        </p:blipFill>
        <p:spPr bwMode="auto">
          <a:xfrm>
            <a:off x="4787153" y="2571750"/>
            <a:ext cx="2294964" cy="185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07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441B-90C4-AD4F-A9E2-E5C3B581B598}"/>
              </a:ext>
            </a:extLst>
          </p:cNvPr>
          <p:cNvSpPr>
            <a:spLocks noGrp="1"/>
          </p:cNvSpPr>
          <p:nvPr>
            <p:ph type="title"/>
          </p:nvPr>
        </p:nvSpPr>
        <p:spPr>
          <a:xfrm>
            <a:off x="694911" y="127982"/>
            <a:ext cx="7886700" cy="994172"/>
          </a:xfrm>
        </p:spPr>
        <p:txBody>
          <a:bodyPr/>
          <a:lstStyle/>
          <a:p>
            <a:r>
              <a:rPr lang="en-US" dirty="0"/>
              <a:t>Atlantic Salmon and Sea lice in Chile</a:t>
            </a:r>
          </a:p>
        </p:txBody>
      </p:sp>
      <p:sp>
        <p:nvSpPr>
          <p:cNvPr id="3" name="Content Placeholder 2">
            <a:extLst>
              <a:ext uri="{FF2B5EF4-FFF2-40B4-BE49-F238E27FC236}">
                <a16:creationId xmlns:a16="http://schemas.microsoft.com/office/drawing/2014/main" id="{3DE0436E-46DF-834B-B53D-74B8C8202D88}"/>
              </a:ext>
            </a:extLst>
          </p:cNvPr>
          <p:cNvSpPr>
            <a:spLocks noGrp="1"/>
          </p:cNvSpPr>
          <p:nvPr>
            <p:ph idx="1"/>
          </p:nvPr>
        </p:nvSpPr>
        <p:spPr>
          <a:xfrm>
            <a:off x="229796" y="1088413"/>
            <a:ext cx="8285553" cy="3263504"/>
          </a:xfrm>
        </p:spPr>
        <p:txBody>
          <a:bodyPr/>
          <a:lstStyle/>
          <a:p>
            <a:r>
              <a:rPr lang="en-US" dirty="0"/>
              <a:t>Chile accounts for about 30% of global farmed salmon production and 2</a:t>
            </a:r>
            <a:r>
              <a:rPr lang="en-US" baseline="30000" dirty="0"/>
              <a:t>nd</a:t>
            </a:r>
            <a:r>
              <a:rPr lang="en-US" dirty="0"/>
              <a:t> largest producer in the world (about ¾ is Atlantic salmon (</a:t>
            </a:r>
            <a:r>
              <a:rPr lang="en-US" i="1" dirty="0" err="1"/>
              <a:t>S.salar</a:t>
            </a:r>
            <a:r>
              <a:rPr lang="en-US" dirty="0"/>
              <a:t>))</a:t>
            </a:r>
          </a:p>
          <a:p>
            <a:r>
              <a:rPr lang="en-US" dirty="0"/>
              <a:t>Sea lice species in Chile:  </a:t>
            </a:r>
            <a:r>
              <a:rPr lang="en-US" i="1" dirty="0" err="1"/>
              <a:t>Caligus</a:t>
            </a:r>
            <a:r>
              <a:rPr lang="en-US" i="1" dirty="0"/>
              <a:t> </a:t>
            </a:r>
            <a:r>
              <a:rPr lang="en-US" i="1" dirty="0" err="1"/>
              <a:t>rogercresseyi</a:t>
            </a:r>
            <a:r>
              <a:rPr lang="en-US" i="1" dirty="0"/>
              <a:t> </a:t>
            </a:r>
          </a:p>
          <a:p>
            <a:pPr marL="0" indent="0">
              <a:buNone/>
            </a:pPr>
            <a:endParaRPr lang="en-US" dirty="0"/>
          </a:p>
        </p:txBody>
      </p:sp>
      <p:pic>
        <p:nvPicPr>
          <p:cNvPr id="4" name="Picture 4" descr="Atlantic salmon with adult females (C. rogercresseyi). Note the lesions on the skin surface. Note also the paired trailing egg sacs.">
            <a:extLst>
              <a:ext uri="{FF2B5EF4-FFF2-40B4-BE49-F238E27FC236}">
                <a16:creationId xmlns:a16="http://schemas.microsoft.com/office/drawing/2014/main" id="{19287136-D672-9F48-A3D7-AC44E8E66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104" y="2391927"/>
            <a:ext cx="3307245" cy="2475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fishhistopathology.com/home/wp-content/uploads/2019/02/Caligus-FP.png">
            <a:extLst>
              <a:ext uri="{FF2B5EF4-FFF2-40B4-BE49-F238E27FC236}">
                <a16:creationId xmlns:a16="http://schemas.microsoft.com/office/drawing/2014/main" id="{AC4F9D65-A62C-6A4C-B4C6-CAAC869FFE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41" t="24652" r="6169"/>
          <a:stretch/>
        </p:blipFill>
        <p:spPr bwMode="auto">
          <a:xfrm>
            <a:off x="628650" y="2391927"/>
            <a:ext cx="3208282" cy="242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008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715F7-9485-C44F-8C53-8BA59D00DD44}"/>
              </a:ext>
            </a:extLst>
          </p:cNvPr>
          <p:cNvSpPr>
            <a:spLocks noGrp="1"/>
          </p:cNvSpPr>
          <p:nvPr>
            <p:ph type="title"/>
          </p:nvPr>
        </p:nvSpPr>
        <p:spPr>
          <a:xfrm>
            <a:off x="628650" y="273844"/>
            <a:ext cx="7886700" cy="994172"/>
          </a:xfrm>
        </p:spPr>
        <p:txBody>
          <a:bodyPr/>
          <a:lstStyle/>
          <a:p>
            <a:r>
              <a:rPr lang="en-US" dirty="0"/>
              <a:t>Sea lice – Salmon interaction</a:t>
            </a:r>
          </a:p>
        </p:txBody>
      </p:sp>
      <p:pic>
        <p:nvPicPr>
          <p:cNvPr id="6" name="Picture 5">
            <a:extLst>
              <a:ext uri="{FF2B5EF4-FFF2-40B4-BE49-F238E27FC236}">
                <a16:creationId xmlns:a16="http://schemas.microsoft.com/office/drawing/2014/main" id="{AC270645-D714-B54B-A05B-2B4678E8C84E}"/>
              </a:ext>
            </a:extLst>
          </p:cNvPr>
          <p:cNvPicPr>
            <a:picLocks noChangeAspect="1"/>
          </p:cNvPicPr>
          <p:nvPr/>
        </p:nvPicPr>
        <p:blipFill rotWithShape="1">
          <a:blip r:embed="rId2"/>
          <a:srcRect t="58029"/>
          <a:stretch/>
        </p:blipFill>
        <p:spPr>
          <a:xfrm>
            <a:off x="4508217" y="1854657"/>
            <a:ext cx="4508217" cy="2158760"/>
          </a:xfrm>
          <a:prstGeom prst="rect">
            <a:avLst/>
          </a:prstGeom>
        </p:spPr>
      </p:pic>
      <p:pic>
        <p:nvPicPr>
          <p:cNvPr id="7" name="Picture 6">
            <a:extLst>
              <a:ext uri="{FF2B5EF4-FFF2-40B4-BE49-F238E27FC236}">
                <a16:creationId xmlns:a16="http://schemas.microsoft.com/office/drawing/2014/main" id="{9CCD190A-CD55-1E45-A643-46C791956A11}"/>
              </a:ext>
            </a:extLst>
          </p:cNvPr>
          <p:cNvPicPr>
            <a:picLocks noChangeAspect="1"/>
          </p:cNvPicPr>
          <p:nvPr/>
        </p:nvPicPr>
        <p:blipFill rotWithShape="1">
          <a:blip r:embed="rId2"/>
          <a:srcRect t="-169" b="43146"/>
          <a:stretch/>
        </p:blipFill>
        <p:spPr>
          <a:xfrm>
            <a:off x="0" y="1820152"/>
            <a:ext cx="4508217" cy="2932981"/>
          </a:xfrm>
          <a:prstGeom prst="rect">
            <a:avLst/>
          </a:prstGeom>
        </p:spPr>
      </p:pic>
    </p:spTree>
    <p:extLst>
      <p:ext uri="{BB962C8B-B14F-4D97-AF65-F5344CB8AC3E}">
        <p14:creationId xmlns:p14="http://schemas.microsoft.com/office/powerpoint/2010/main" val="220727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EEEC-76CE-4B46-A3B1-0EBDD55B9956}"/>
              </a:ext>
            </a:extLst>
          </p:cNvPr>
          <p:cNvSpPr>
            <a:spLocks noGrp="1"/>
          </p:cNvSpPr>
          <p:nvPr>
            <p:ph type="title"/>
          </p:nvPr>
        </p:nvSpPr>
        <p:spPr/>
        <p:txBody>
          <a:bodyPr/>
          <a:lstStyle/>
          <a:p>
            <a:r>
              <a:rPr lang="en-US" dirty="0"/>
              <a:t>Sea lice – Salmon interaction</a:t>
            </a:r>
          </a:p>
        </p:txBody>
      </p:sp>
      <p:sp>
        <p:nvSpPr>
          <p:cNvPr id="3" name="Content Placeholder 2">
            <a:extLst>
              <a:ext uri="{FF2B5EF4-FFF2-40B4-BE49-F238E27FC236}">
                <a16:creationId xmlns:a16="http://schemas.microsoft.com/office/drawing/2014/main" id="{871EB812-857E-9A4A-B556-88F4BF3B0893}"/>
              </a:ext>
            </a:extLst>
          </p:cNvPr>
          <p:cNvSpPr>
            <a:spLocks noGrp="1"/>
          </p:cNvSpPr>
          <p:nvPr>
            <p:ph idx="1"/>
          </p:nvPr>
        </p:nvSpPr>
        <p:spPr/>
        <p:txBody>
          <a:bodyPr>
            <a:normAutofit fontScale="62500" lnSpcReduction="20000"/>
          </a:bodyPr>
          <a:lstStyle/>
          <a:p>
            <a:r>
              <a:rPr lang="en-US" dirty="0"/>
              <a:t>Generalized chronic stress response</a:t>
            </a:r>
          </a:p>
          <a:p>
            <a:pPr lvl="1"/>
            <a:r>
              <a:rPr lang="en-US" dirty="0"/>
              <a:t>Sea lice damage the attachment site (feed on skin, mucus, blood)</a:t>
            </a:r>
          </a:p>
          <a:p>
            <a:pPr lvl="2"/>
            <a:r>
              <a:rPr lang="en-US" dirty="0"/>
              <a:t>Secretes enzymes that degrade the mucus and help evade immune system</a:t>
            </a:r>
          </a:p>
          <a:p>
            <a:r>
              <a:rPr lang="en-US" dirty="0"/>
              <a:t>Changes in infested Salmon</a:t>
            </a:r>
          </a:p>
          <a:p>
            <a:pPr lvl="1"/>
            <a:r>
              <a:rPr lang="en-US" dirty="0"/>
              <a:t>Loss of epithelium</a:t>
            </a:r>
          </a:p>
          <a:p>
            <a:pPr lvl="1"/>
            <a:r>
              <a:rPr lang="en-US" dirty="0"/>
              <a:t>Bleeding</a:t>
            </a:r>
          </a:p>
          <a:p>
            <a:pPr lvl="1"/>
            <a:r>
              <a:rPr lang="en-US" dirty="0"/>
              <a:t>Increase in mucus secretion</a:t>
            </a:r>
          </a:p>
          <a:p>
            <a:pPr lvl="1"/>
            <a:r>
              <a:rPr lang="en-US" dirty="0"/>
              <a:t>Change in mucus composition</a:t>
            </a:r>
          </a:p>
          <a:p>
            <a:pPr lvl="1"/>
            <a:r>
              <a:rPr lang="en-US" dirty="0"/>
              <a:t>Tissue necrosis</a:t>
            </a:r>
          </a:p>
          <a:p>
            <a:pPr lvl="1"/>
            <a:r>
              <a:rPr lang="en-US" dirty="0"/>
              <a:t>Loss of skin as barrier</a:t>
            </a:r>
          </a:p>
          <a:p>
            <a:pPr lvl="1"/>
            <a:r>
              <a:rPr lang="en-US" dirty="0"/>
              <a:t>Increased expression of il10 and il4 (Th2 immune response) Valenzuela-Munoz et al 2016</a:t>
            </a:r>
          </a:p>
          <a:p>
            <a:pPr lvl="1"/>
            <a:r>
              <a:rPr lang="en-US" dirty="0"/>
              <a:t>Activation of the innate immune system (associated with tlr22a2 expression)</a:t>
            </a:r>
          </a:p>
          <a:p>
            <a:pPr lvl="1"/>
            <a:r>
              <a:rPr lang="en-US" dirty="0"/>
              <a:t>High expression of inflammatory and oxidative stress response genes (</a:t>
            </a:r>
            <a:r>
              <a:rPr lang="en-US" dirty="0" err="1"/>
              <a:t>boltana</a:t>
            </a:r>
            <a:r>
              <a:rPr lang="en-US" dirty="0"/>
              <a:t>, 2016)</a:t>
            </a:r>
          </a:p>
          <a:p>
            <a:pPr lvl="1"/>
            <a:r>
              <a:rPr lang="en-US" dirty="0"/>
              <a:t>Nutrition immune response</a:t>
            </a:r>
          </a:p>
          <a:p>
            <a:pPr lvl="2"/>
            <a:r>
              <a:rPr lang="en-US" dirty="0"/>
              <a:t>Reduce iron availability to the parasite (iron modulation and binding transcripts observed Valenzuela-</a:t>
            </a:r>
            <a:r>
              <a:rPr lang="en-US" dirty="0" err="1"/>
              <a:t>munoz</a:t>
            </a:r>
            <a:r>
              <a:rPr lang="en-US" dirty="0"/>
              <a:t> 2017)</a:t>
            </a:r>
          </a:p>
          <a:p>
            <a:pPr lvl="1"/>
            <a:r>
              <a:rPr lang="en-US" dirty="0"/>
              <a:t>438 </a:t>
            </a:r>
            <a:r>
              <a:rPr lang="en-US" dirty="0" err="1"/>
              <a:t>lncRNAs</a:t>
            </a:r>
            <a:r>
              <a:rPr lang="en-US" dirty="0"/>
              <a:t> modulated by </a:t>
            </a:r>
            <a:r>
              <a:rPr lang="en-US" dirty="0" err="1"/>
              <a:t>C.rogercresseyi</a:t>
            </a:r>
            <a:r>
              <a:rPr lang="en-US" dirty="0"/>
              <a:t> (</a:t>
            </a:r>
            <a:r>
              <a:rPr lang="en-US" dirty="0" err="1"/>
              <a:t>Tarifeno-Saldivia</a:t>
            </a:r>
            <a:r>
              <a:rPr lang="en-US" dirty="0"/>
              <a:t> 2017); 3678 </a:t>
            </a:r>
            <a:r>
              <a:rPr lang="en-US" dirty="0" err="1"/>
              <a:t>lncRNAs</a:t>
            </a:r>
            <a:r>
              <a:rPr lang="en-US" dirty="0"/>
              <a:t> modulated by </a:t>
            </a:r>
            <a:r>
              <a:rPr lang="en-US" dirty="0" err="1"/>
              <a:t>C.rogercresseyi</a:t>
            </a:r>
            <a:r>
              <a:rPr lang="en-US" dirty="0"/>
              <a:t> (Valenzuela=Munoz 2018)</a:t>
            </a:r>
          </a:p>
          <a:p>
            <a:pPr lvl="2"/>
            <a:r>
              <a:rPr lang="en-US" dirty="0"/>
              <a:t>Analysis of neighbor genes show </a:t>
            </a:r>
            <a:r>
              <a:rPr lang="en-US" dirty="0" err="1"/>
              <a:t>lncRNAs</a:t>
            </a:r>
            <a:r>
              <a:rPr lang="en-US" dirty="0"/>
              <a:t> may be involved in immune response in Atlantic salmon and in tissue repair in Coho</a:t>
            </a:r>
          </a:p>
          <a:p>
            <a:pPr lvl="2"/>
            <a:endParaRPr lang="en-US" dirty="0"/>
          </a:p>
        </p:txBody>
      </p:sp>
    </p:spTree>
    <p:extLst>
      <p:ext uri="{BB962C8B-B14F-4D97-AF65-F5344CB8AC3E}">
        <p14:creationId xmlns:p14="http://schemas.microsoft.com/office/powerpoint/2010/main" val="1294376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8EE84-82E3-8A46-8A5F-1AB601A05925}"/>
              </a:ext>
            </a:extLst>
          </p:cNvPr>
          <p:cNvSpPr>
            <a:spLocks noGrp="1"/>
          </p:cNvSpPr>
          <p:nvPr>
            <p:ph type="title"/>
          </p:nvPr>
        </p:nvSpPr>
        <p:spPr/>
        <p:txBody>
          <a:bodyPr/>
          <a:lstStyle/>
          <a:p>
            <a:r>
              <a:rPr lang="en-US" dirty="0"/>
              <a:t>Environment influence on epigenome</a:t>
            </a:r>
          </a:p>
        </p:txBody>
      </p:sp>
      <p:sp>
        <p:nvSpPr>
          <p:cNvPr id="3" name="Content Placeholder 2">
            <a:extLst>
              <a:ext uri="{FF2B5EF4-FFF2-40B4-BE49-F238E27FC236}">
                <a16:creationId xmlns:a16="http://schemas.microsoft.com/office/drawing/2014/main" id="{82885E4F-9990-1A43-98BA-C337097320B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04416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AE239-0291-3148-B204-8C68073C95FF}"/>
              </a:ext>
            </a:extLst>
          </p:cNvPr>
          <p:cNvSpPr>
            <a:spLocks noGrp="1"/>
          </p:cNvSpPr>
          <p:nvPr>
            <p:ph type="title"/>
          </p:nvPr>
        </p:nvSpPr>
        <p:spPr/>
        <p:txBody>
          <a:bodyPr>
            <a:normAutofit fontScale="90000"/>
          </a:bodyPr>
          <a:lstStyle/>
          <a:p>
            <a:r>
              <a:rPr lang="en-US" dirty="0"/>
              <a:t>Does the environment change the salmon response to sea lice?</a:t>
            </a:r>
          </a:p>
        </p:txBody>
      </p:sp>
      <p:sp>
        <p:nvSpPr>
          <p:cNvPr id="3" name="Content Placeholder 2">
            <a:extLst>
              <a:ext uri="{FF2B5EF4-FFF2-40B4-BE49-F238E27FC236}">
                <a16:creationId xmlns:a16="http://schemas.microsoft.com/office/drawing/2014/main" id="{B929C472-6F77-FB42-8826-7B9347FAE21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63080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E179-37E2-C84E-A8B4-51C23E016A84}"/>
              </a:ext>
            </a:extLst>
          </p:cNvPr>
          <p:cNvSpPr>
            <a:spLocks noGrp="1"/>
          </p:cNvSpPr>
          <p:nvPr>
            <p:ph type="title"/>
          </p:nvPr>
        </p:nvSpPr>
        <p:spPr/>
        <p:txBody>
          <a:bodyPr/>
          <a:lstStyle/>
          <a:p>
            <a:r>
              <a:rPr lang="en-US" dirty="0"/>
              <a:t>Experimental set-up</a:t>
            </a:r>
          </a:p>
        </p:txBody>
      </p:sp>
      <p:sp>
        <p:nvSpPr>
          <p:cNvPr id="4" name="Rectangle 3">
            <a:extLst>
              <a:ext uri="{FF2B5EF4-FFF2-40B4-BE49-F238E27FC236}">
                <a16:creationId xmlns:a16="http://schemas.microsoft.com/office/drawing/2014/main" id="{7C1ADDBC-8436-9D47-9418-51A564A23A76}"/>
              </a:ext>
            </a:extLst>
          </p:cNvPr>
          <p:cNvSpPr/>
          <p:nvPr/>
        </p:nvSpPr>
        <p:spPr>
          <a:xfrm>
            <a:off x="845820" y="2125980"/>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637567-65D9-724E-BA9B-70E18DD528B8}"/>
              </a:ext>
            </a:extLst>
          </p:cNvPr>
          <p:cNvSpPr/>
          <p:nvPr/>
        </p:nvSpPr>
        <p:spPr>
          <a:xfrm>
            <a:off x="4210052" y="2125980"/>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B2C6F3-5925-B442-AD21-0CF2740FCABF}"/>
              </a:ext>
            </a:extLst>
          </p:cNvPr>
          <p:cNvSpPr/>
          <p:nvPr/>
        </p:nvSpPr>
        <p:spPr>
          <a:xfrm>
            <a:off x="4192905" y="3480435"/>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DF1108-CCE8-B647-A7C8-0D3B9D7DF367}"/>
              </a:ext>
            </a:extLst>
          </p:cNvPr>
          <p:cNvSpPr txBox="1"/>
          <p:nvPr/>
        </p:nvSpPr>
        <p:spPr>
          <a:xfrm>
            <a:off x="172295" y="2421151"/>
            <a:ext cx="431528" cy="307777"/>
          </a:xfrm>
          <a:prstGeom prst="rect">
            <a:avLst/>
          </a:prstGeom>
          <a:noFill/>
        </p:spPr>
        <p:txBody>
          <a:bodyPr wrap="none" rtlCol="0">
            <a:spAutoFit/>
          </a:bodyPr>
          <a:lstStyle/>
          <a:p>
            <a:r>
              <a:rPr lang="en-US" sz="1400" b="1" dirty="0"/>
              <a:t>8°C</a:t>
            </a:r>
          </a:p>
        </p:txBody>
      </p:sp>
      <p:sp>
        <p:nvSpPr>
          <p:cNvPr id="12" name="TextBox 11">
            <a:extLst>
              <a:ext uri="{FF2B5EF4-FFF2-40B4-BE49-F238E27FC236}">
                <a16:creationId xmlns:a16="http://schemas.microsoft.com/office/drawing/2014/main" id="{7B294EFB-91C3-3449-BD1F-00B37CAB3715}"/>
              </a:ext>
            </a:extLst>
          </p:cNvPr>
          <p:cNvSpPr txBox="1"/>
          <p:nvPr/>
        </p:nvSpPr>
        <p:spPr>
          <a:xfrm>
            <a:off x="245246" y="3838991"/>
            <a:ext cx="522900" cy="307777"/>
          </a:xfrm>
          <a:prstGeom prst="rect">
            <a:avLst/>
          </a:prstGeom>
          <a:noFill/>
        </p:spPr>
        <p:txBody>
          <a:bodyPr wrap="none" rtlCol="0">
            <a:spAutoFit/>
          </a:bodyPr>
          <a:lstStyle/>
          <a:p>
            <a:r>
              <a:rPr lang="en-US" sz="1400" b="1" dirty="0"/>
              <a:t>16°C</a:t>
            </a:r>
          </a:p>
        </p:txBody>
      </p:sp>
      <p:sp>
        <p:nvSpPr>
          <p:cNvPr id="14" name="TextBox 13">
            <a:extLst>
              <a:ext uri="{FF2B5EF4-FFF2-40B4-BE49-F238E27FC236}">
                <a16:creationId xmlns:a16="http://schemas.microsoft.com/office/drawing/2014/main" id="{D902D20F-E205-9C4D-80EC-5243DE60B4D2}"/>
              </a:ext>
            </a:extLst>
          </p:cNvPr>
          <p:cNvSpPr txBox="1"/>
          <p:nvPr/>
        </p:nvSpPr>
        <p:spPr>
          <a:xfrm>
            <a:off x="3703704" y="4677373"/>
            <a:ext cx="671081" cy="307777"/>
          </a:xfrm>
          <a:prstGeom prst="rect">
            <a:avLst/>
          </a:prstGeom>
          <a:noFill/>
        </p:spPr>
        <p:txBody>
          <a:bodyPr wrap="none" rtlCol="0">
            <a:spAutoFit/>
          </a:bodyPr>
          <a:lstStyle/>
          <a:p>
            <a:r>
              <a:rPr lang="en-US" sz="1400" b="1" dirty="0"/>
              <a:t>26 </a:t>
            </a:r>
            <a:r>
              <a:rPr lang="en-US" sz="1400" b="1" dirty="0" err="1"/>
              <a:t>psu</a:t>
            </a:r>
            <a:endParaRPr lang="en-US" sz="1400" b="1" dirty="0"/>
          </a:p>
        </p:txBody>
      </p:sp>
      <p:sp>
        <p:nvSpPr>
          <p:cNvPr id="15" name="TextBox 14">
            <a:extLst>
              <a:ext uri="{FF2B5EF4-FFF2-40B4-BE49-F238E27FC236}">
                <a16:creationId xmlns:a16="http://schemas.microsoft.com/office/drawing/2014/main" id="{AFD5314A-A630-D145-9503-26B42484D436}"/>
              </a:ext>
            </a:extLst>
          </p:cNvPr>
          <p:cNvSpPr txBox="1"/>
          <p:nvPr/>
        </p:nvSpPr>
        <p:spPr>
          <a:xfrm>
            <a:off x="1154169" y="4632723"/>
            <a:ext cx="671081" cy="307777"/>
          </a:xfrm>
          <a:prstGeom prst="rect">
            <a:avLst/>
          </a:prstGeom>
          <a:noFill/>
        </p:spPr>
        <p:txBody>
          <a:bodyPr wrap="none" rtlCol="0">
            <a:spAutoFit/>
          </a:bodyPr>
          <a:lstStyle/>
          <a:p>
            <a:r>
              <a:rPr lang="en-US" sz="1400" b="1" dirty="0"/>
              <a:t>32 </a:t>
            </a:r>
            <a:r>
              <a:rPr lang="en-US" sz="1400" b="1" dirty="0" err="1"/>
              <a:t>psu</a:t>
            </a:r>
            <a:endParaRPr lang="en-US" sz="1400" b="1" dirty="0"/>
          </a:p>
        </p:txBody>
      </p:sp>
      <p:sp>
        <p:nvSpPr>
          <p:cNvPr id="16" name="TextBox 15">
            <a:extLst>
              <a:ext uri="{FF2B5EF4-FFF2-40B4-BE49-F238E27FC236}">
                <a16:creationId xmlns:a16="http://schemas.microsoft.com/office/drawing/2014/main" id="{7A9B65A4-5856-574C-823A-0E137C0B1A4F}"/>
              </a:ext>
            </a:extLst>
          </p:cNvPr>
          <p:cNvSpPr txBox="1"/>
          <p:nvPr/>
        </p:nvSpPr>
        <p:spPr>
          <a:xfrm>
            <a:off x="4374785" y="1710690"/>
            <a:ext cx="962123" cy="307777"/>
          </a:xfrm>
          <a:prstGeom prst="rect">
            <a:avLst/>
          </a:prstGeom>
          <a:noFill/>
        </p:spPr>
        <p:txBody>
          <a:bodyPr wrap="none" rtlCol="0">
            <a:spAutoFit/>
          </a:bodyPr>
          <a:lstStyle/>
          <a:p>
            <a:r>
              <a:rPr lang="en-US" sz="1400" b="1" dirty="0"/>
              <a:t>no sea lice</a:t>
            </a:r>
          </a:p>
        </p:txBody>
      </p:sp>
      <p:sp>
        <p:nvSpPr>
          <p:cNvPr id="17" name="TextBox 16">
            <a:extLst>
              <a:ext uri="{FF2B5EF4-FFF2-40B4-BE49-F238E27FC236}">
                <a16:creationId xmlns:a16="http://schemas.microsoft.com/office/drawing/2014/main" id="{C8E99E72-B93C-FC44-A65E-CB4047D63193}"/>
              </a:ext>
            </a:extLst>
          </p:cNvPr>
          <p:cNvSpPr txBox="1"/>
          <p:nvPr/>
        </p:nvSpPr>
        <p:spPr>
          <a:xfrm>
            <a:off x="1862348" y="1704380"/>
            <a:ext cx="729687" cy="307777"/>
          </a:xfrm>
          <a:prstGeom prst="rect">
            <a:avLst/>
          </a:prstGeom>
          <a:noFill/>
        </p:spPr>
        <p:txBody>
          <a:bodyPr wrap="none" rtlCol="0">
            <a:spAutoFit/>
          </a:bodyPr>
          <a:lstStyle/>
          <a:p>
            <a:r>
              <a:rPr lang="en-US" sz="1400" b="1" dirty="0"/>
              <a:t>sea lice</a:t>
            </a:r>
          </a:p>
        </p:txBody>
      </p:sp>
      <p:sp>
        <p:nvSpPr>
          <p:cNvPr id="18" name="Left Brace 17">
            <a:extLst>
              <a:ext uri="{FF2B5EF4-FFF2-40B4-BE49-F238E27FC236}">
                <a16:creationId xmlns:a16="http://schemas.microsoft.com/office/drawing/2014/main" id="{E4729D82-A389-F24C-BF13-5A43E8F4853E}"/>
              </a:ext>
            </a:extLst>
          </p:cNvPr>
          <p:cNvSpPr/>
          <p:nvPr/>
        </p:nvSpPr>
        <p:spPr>
          <a:xfrm rot="5400000">
            <a:off x="2241313" y="1075022"/>
            <a:ext cx="109758" cy="188689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942F051B-A351-2643-973A-E6A562EEF928}"/>
              </a:ext>
            </a:extLst>
          </p:cNvPr>
          <p:cNvSpPr/>
          <p:nvPr/>
        </p:nvSpPr>
        <p:spPr>
          <a:xfrm rot="16200000">
            <a:off x="3985187" y="3679048"/>
            <a:ext cx="109758" cy="188689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Graphic 22" descr="Fish">
            <a:extLst>
              <a:ext uri="{FF2B5EF4-FFF2-40B4-BE49-F238E27FC236}">
                <a16:creationId xmlns:a16="http://schemas.microsoft.com/office/drawing/2014/main" id="{DE030461-BE8C-2447-9C8B-4CE9113569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1568" y="2232015"/>
            <a:ext cx="457200" cy="457200"/>
          </a:xfrm>
          <a:prstGeom prst="rect">
            <a:avLst/>
          </a:prstGeom>
        </p:spPr>
      </p:pic>
      <p:pic>
        <p:nvPicPr>
          <p:cNvPr id="24" name="Graphic 23" descr="Fish">
            <a:extLst>
              <a:ext uri="{FF2B5EF4-FFF2-40B4-BE49-F238E27FC236}">
                <a16:creationId xmlns:a16="http://schemas.microsoft.com/office/drawing/2014/main" id="{2813B953-0272-8643-A6CF-645DCE8BD0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3084" y="2510173"/>
            <a:ext cx="457200" cy="457200"/>
          </a:xfrm>
          <a:prstGeom prst="rect">
            <a:avLst/>
          </a:prstGeom>
        </p:spPr>
      </p:pic>
      <p:pic>
        <p:nvPicPr>
          <p:cNvPr id="25" name="Graphic 24" descr="Fish">
            <a:extLst>
              <a:ext uri="{FF2B5EF4-FFF2-40B4-BE49-F238E27FC236}">
                <a16:creationId xmlns:a16="http://schemas.microsoft.com/office/drawing/2014/main" id="{5576A309-D28B-E84F-B782-792634CFB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569" y="2232015"/>
            <a:ext cx="457200" cy="457200"/>
          </a:xfrm>
          <a:prstGeom prst="rect">
            <a:avLst/>
          </a:prstGeom>
        </p:spPr>
      </p:pic>
      <p:pic>
        <p:nvPicPr>
          <p:cNvPr id="26" name="Graphic 25" descr="Fish">
            <a:extLst>
              <a:ext uri="{FF2B5EF4-FFF2-40B4-BE49-F238E27FC236}">
                <a16:creationId xmlns:a16="http://schemas.microsoft.com/office/drawing/2014/main" id="{7802F41E-C02E-CA43-B277-5F110F46FF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9272" y="2519244"/>
            <a:ext cx="457200" cy="457200"/>
          </a:xfrm>
          <a:prstGeom prst="rect">
            <a:avLst/>
          </a:prstGeom>
        </p:spPr>
      </p:pic>
      <p:pic>
        <p:nvPicPr>
          <p:cNvPr id="27" name="Graphic 26" descr="Fish">
            <a:extLst>
              <a:ext uri="{FF2B5EF4-FFF2-40B4-BE49-F238E27FC236}">
                <a16:creationId xmlns:a16="http://schemas.microsoft.com/office/drawing/2014/main" id="{966F943F-7374-5045-BB4F-D22DCE7BF2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8718" y="2297319"/>
            <a:ext cx="457200" cy="457200"/>
          </a:xfrm>
          <a:prstGeom prst="rect">
            <a:avLst/>
          </a:prstGeom>
        </p:spPr>
      </p:pic>
      <p:pic>
        <p:nvPicPr>
          <p:cNvPr id="28" name="Graphic 27" descr="Fish">
            <a:extLst>
              <a:ext uri="{FF2B5EF4-FFF2-40B4-BE49-F238E27FC236}">
                <a16:creationId xmlns:a16="http://schemas.microsoft.com/office/drawing/2014/main" id="{00F3556D-9C6F-5240-A740-7D7D411FC1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3426" y="2728928"/>
            <a:ext cx="457200" cy="457200"/>
          </a:xfrm>
          <a:prstGeom prst="rect">
            <a:avLst/>
          </a:prstGeom>
        </p:spPr>
      </p:pic>
      <p:pic>
        <p:nvPicPr>
          <p:cNvPr id="41" name="Graphic 40" descr="Fish">
            <a:extLst>
              <a:ext uri="{FF2B5EF4-FFF2-40B4-BE49-F238E27FC236}">
                <a16:creationId xmlns:a16="http://schemas.microsoft.com/office/drawing/2014/main" id="{FECD2F3E-1997-CA47-B8A1-4AFB4B0E93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652" y="3607665"/>
            <a:ext cx="457200" cy="457200"/>
          </a:xfrm>
          <a:prstGeom prst="rect">
            <a:avLst/>
          </a:prstGeom>
        </p:spPr>
      </p:pic>
      <p:pic>
        <p:nvPicPr>
          <p:cNvPr id="42" name="Graphic 41" descr="Fish">
            <a:extLst>
              <a:ext uri="{FF2B5EF4-FFF2-40B4-BE49-F238E27FC236}">
                <a16:creationId xmlns:a16="http://schemas.microsoft.com/office/drawing/2014/main" id="{11062850-AE7E-5541-8356-DCA92862D4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0168" y="3885823"/>
            <a:ext cx="457200" cy="457200"/>
          </a:xfrm>
          <a:prstGeom prst="rect">
            <a:avLst/>
          </a:prstGeom>
        </p:spPr>
      </p:pic>
      <p:pic>
        <p:nvPicPr>
          <p:cNvPr id="46" name="Picture 45">
            <a:extLst>
              <a:ext uri="{FF2B5EF4-FFF2-40B4-BE49-F238E27FC236}">
                <a16:creationId xmlns:a16="http://schemas.microsoft.com/office/drawing/2014/main" id="{46F2E84F-7135-AF42-B18D-EB4B18F4DB1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703" b="23499" l="35718" r="44866"/>
                    </a14:imgEffect>
                  </a14:imgLayer>
                </a14:imgProps>
              </a:ext>
            </a:extLst>
          </a:blip>
          <a:srcRect l="34575" t="15854" r="53990" b="75651"/>
          <a:stretch/>
        </p:blipFill>
        <p:spPr>
          <a:xfrm rot="14773706">
            <a:off x="1585844" y="2954072"/>
            <a:ext cx="90967" cy="77097"/>
          </a:xfrm>
          <a:prstGeom prst="rect">
            <a:avLst/>
          </a:prstGeom>
        </p:spPr>
      </p:pic>
      <p:pic>
        <p:nvPicPr>
          <p:cNvPr id="47" name="Picture 46">
            <a:extLst>
              <a:ext uri="{FF2B5EF4-FFF2-40B4-BE49-F238E27FC236}">
                <a16:creationId xmlns:a16="http://schemas.microsoft.com/office/drawing/2014/main" id="{09CFD0DA-462B-B148-95DF-0A1E92CA802E}"/>
              </a:ext>
            </a:extLst>
          </p:cNvPr>
          <p:cNvPicPr>
            <a:picLocks noChangeAspect="1"/>
          </p:cNvPicPr>
          <p:nvPr/>
        </p:nvPicPr>
        <p:blipFill rotWithShape="1">
          <a:blip r:embed="rId5">
            <a:extLst>
              <a:ext uri="{BEBA8EAE-BF5A-486C-A8C5-ECC9F3942E4B}">
                <a14:imgProps xmlns:a14="http://schemas.microsoft.com/office/drawing/2010/main">
                  <a14:imgLayer r:embed="rId7">
                    <a14:imgEffect>
                      <a14:backgroundRemoval t="16703" b="23499" l="35718" r="44866"/>
                    </a14:imgEffect>
                  </a14:imgLayer>
                </a14:imgProps>
              </a:ext>
            </a:extLst>
          </a:blip>
          <a:srcRect l="34575" t="15854" r="53990" b="75651"/>
          <a:stretch/>
        </p:blipFill>
        <p:spPr>
          <a:xfrm rot="14773706">
            <a:off x="1637088" y="2956416"/>
            <a:ext cx="90967" cy="77097"/>
          </a:xfrm>
          <a:prstGeom prst="rect">
            <a:avLst/>
          </a:prstGeom>
        </p:spPr>
      </p:pic>
      <p:pic>
        <p:nvPicPr>
          <p:cNvPr id="48" name="Picture 47">
            <a:extLst>
              <a:ext uri="{FF2B5EF4-FFF2-40B4-BE49-F238E27FC236}">
                <a16:creationId xmlns:a16="http://schemas.microsoft.com/office/drawing/2014/main" id="{213E5439-3537-534A-89D5-2F68D1743B91}"/>
              </a:ext>
            </a:extLst>
          </p:cNvPr>
          <p:cNvPicPr>
            <a:picLocks noChangeAspect="1"/>
          </p:cNvPicPr>
          <p:nvPr/>
        </p:nvPicPr>
        <p:blipFill rotWithShape="1">
          <a:blip r:embed="rId5">
            <a:extLst>
              <a:ext uri="{BEBA8EAE-BF5A-486C-A8C5-ECC9F3942E4B}">
                <a14:imgProps xmlns:a14="http://schemas.microsoft.com/office/drawing/2010/main">
                  <a14:imgLayer r:embed="rId8">
                    <a14:imgEffect>
                      <a14:backgroundRemoval t="16703" b="23499" l="35718" r="44866"/>
                    </a14:imgEffect>
                  </a14:imgLayer>
                </a14:imgProps>
              </a:ext>
            </a:extLst>
          </a:blip>
          <a:srcRect l="34575" t="15854" r="53990" b="75651"/>
          <a:stretch/>
        </p:blipFill>
        <p:spPr>
          <a:xfrm rot="14773706">
            <a:off x="1164538" y="2737117"/>
            <a:ext cx="90967" cy="77097"/>
          </a:xfrm>
          <a:prstGeom prst="rect">
            <a:avLst/>
          </a:prstGeom>
        </p:spPr>
      </p:pic>
      <p:pic>
        <p:nvPicPr>
          <p:cNvPr id="49" name="Picture 48">
            <a:extLst>
              <a:ext uri="{FF2B5EF4-FFF2-40B4-BE49-F238E27FC236}">
                <a16:creationId xmlns:a16="http://schemas.microsoft.com/office/drawing/2014/main" id="{62E7FA06-833D-7542-AE17-253A1CB8A0EA}"/>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1110925" y="2737116"/>
            <a:ext cx="90967" cy="77097"/>
          </a:xfrm>
          <a:prstGeom prst="rect">
            <a:avLst/>
          </a:prstGeom>
        </p:spPr>
      </p:pic>
      <p:pic>
        <p:nvPicPr>
          <p:cNvPr id="50" name="Picture 49">
            <a:extLst>
              <a:ext uri="{FF2B5EF4-FFF2-40B4-BE49-F238E27FC236}">
                <a16:creationId xmlns:a16="http://schemas.microsoft.com/office/drawing/2014/main" id="{19C8B4DC-C4D1-ED47-907B-F6B545125A88}"/>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6360991">
            <a:off x="1035873" y="2449886"/>
            <a:ext cx="90967" cy="77097"/>
          </a:xfrm>
          <a:prstGeom prst="rect">
            <a:avLst/>
          </a:prstGeom>
        </p:spPr>
      </p:pic>
      <p:pic>
        <p:nvPicPr>
          <p:cNvPr id="51" name="Picture 50">
            <a:extLst>
              <a:ext uri="{FF2B5EF4-FFF2-40B4-BE49-F238E27FC236}">
                <a16:creationId xmlns:a16="http://schemas.microsoft.com/office/drawing/2014/main" id="{3875317B-89DE-3D47-8D06-9658DD61C514}"/>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996086" y="2428506"/>
            <a:ext cx="90967" cy="77097"/>
          </a:xfrm>
          <a:prstGeom prst="rect">
            <a:avLst/>
          </a:prstGeom>
        </p:spPr>
      </p:pic>
      <p:pic>
        <p:nvPicPr>
          <p:cNvPr id="53" name="Picture 52">
            <a:extLst>
              <a:ext uri="{FF2B5EF4-FFF2-40B4-BE49-F238E27FC236}">
                <a16:creationId xmlns:a16="http://schemas.microsoft.com/office/drawing/2014/main" id="{2A95F13D-7C95-6D4F-9280-B8DBE0100B3E}"/>
              </a:ext>
            </a:extLst>
          </p:cNvPr>
          <p:cNvPicPr>
            <a:picLocks noChangeAspect="1"/>
          </p:cNvPicPr>
          <p:nvPr/>
        </p:nvPicPr>
        <p:blipFill rotWithShape="1">
          <a:blip r:embed="rId5">
            <a:extLst>
              <a:ext uri="{BEBA8EAE-BF5A-486C-A8C5-ECC9F3942E4B}">
                <a14:imgProps xmlns:a14="http://schemas.microsoft.com/office/drawing/2010/main">
                  <a14:imgLayer r:embed="rId11">
                    <a14:imgEffect>
                      <a14:backgroundRemoval t="16703" b="23499" l="35718" r="44866"/>
                    </a14:imgEffect>
                  </a14:imgLayer>
                </a14:imgProps>
              </a:ext>
            </a:extLst>
          </a:blip>
          <a:srcRect l="34575" t="15854" r="53990" b="75651"/>
          <a:stretch/>
        </p:blipFill>
        <p:spPr>
          <a:xfrm rot="14773706">
            <a:off x="1614349" y="2514956"/>
            <a:ext cx="90967" cy="77097"/>
          </a:xfrm>
          <a:prstGeom prst="rect">
            <a:avLst/>
          </a:prstGeom>
        </p:spPr>
      </p:pic>
      <p:pic>
        <p:nvPicPr>
          <p:cNvPr id="54" name="Picture 53">
            <a:extLst>
              <a:ext uri="{FF2B5EF4-FFF2-40B4-BE49-F238E27FC236}">
                <a16:creationId xmlns:a16="http://schemas.microsoft.com/office/drawing/2014/main" id="{C45C9145-CEBE-4F43-AED6-5D6422F22A61}"/>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4773706">
            <a:off x="1667960" y="2501209"/>
            <a:ext cx="90967" cy="77097"/>
          </a:xfrm>
          <a:prstGeom prst="rect">
            <a:avLst/>
          </a:prstGeom>
        </p:spPr>
      </p:pic>
      <p:pic>
        <p:nvPicPr>
          <p:cNvPr id="55" name="Picture 54">
            <a:extLst>
              <a:ext uri="{FF2B5EF4-FFF2-40B4-BE49-F238E27FC236}">
                <a16:creationId xmlns:a16="http://schemas.microsoft.com/office/drawing/2014/main" id="{DC6DCEE8-164C-7E41-8290-D390D6E3E007}"/>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20883320">
            <a:off x="1283673" y="2196322"/>
            <a:ext cx="90967" cy="77097"/>
          </a:xfrm>
          <a:prstGeom prst="rect">
            <a:avLst/>
          </a:prstGeom>
        </p:spPr>
      </p:pic>
      <p:pic>
        <p:nvPicPr>
          <p:cNvPr id="56" name="Picture 55">
            <a:extLst>
              <a:ext uri="{FF2B5EF4-FFF2-40B4-BE49-F238E27FC236}">
                <a16:creationId xmlns:a16="http://schemas.microsoft.com/office/drawing/2014/main" id="{FB275903-C5AA-B449-9D7C-F4F2F2136D4E}"/>
              </a:ext>
            </a:extLst>
          </p:cNvPr>
          <p:cNvPicPr>
            <a:picLocks noChangeAspect="1"/>
          </p:cNvPicPr>
          <p:nvPr/>
        </p:nvPicPr>
        <p:blipFill rotWithShape="1">
          <a:blip r:embed="rId5">
            <a:extLst>
              <a:ext uri="{BEBA8EAE-BF5A-486C-A8C5-ECC9F3942E4B}">
                <a14:imgProps xmlns:a14="http://schemas.microsoft.com/office/drawing/2010/main">
                  <a14:imgLayer r:embed="rId12">
                    <a14:imgEffect>
                      <a14:backgroundRemoval t="16703" b="23499" l="35718" r="44866"/>
                    </a14:imgEffect>
                  </a14:imgLayer>
                </a14:imgProps>
              </a:ext>
            </a:extLst>
          </a:blip>
          <a:srcRect l="34575" t="15854" r="53990" b="75651"/>
          <a:stretch/>
        </p:blipFill>
        <p:spPr>
          <a:xfrm rot="19750993">
            <a:off x="1617146" y="2699627"/>
            <a:ext cx="90967" cy="77097"/>
          </a:xfrm>
          <a:prstGeom prst="rect">
            <a:avLst/>
          </a:prstGeom>
        </p:spPr>
      </p:pic>
      <p:pic>
        <p:nvPicPr>
          <p:cNvPr id="57" name="Picture 56">
            <a:extLst>
              <a:ext uri="{FF2B5EF4-FFF2-40B4-BE49-F238E27FC236}">
                <a16:creationId xmlns:a16="http://schemas.microsoft.com/office/drawing/2014/main" id="{93055C9F-4D08-6D44-ADAD-8FAF9B129061}"/>
              </a:ext>
            </a:extLst>
          </p:cNvPr>
          <p:cNvPicPr>
            <a:picLocks noChangeAspect="1"/>
          </p:cNvPicPr>
          <p:nvPr/>
        </p:nvPicPr>
        <p:blipFill rotWithShape="1">
          <a:blip r:embed="rId5">
            <a:extLst>
              <a:ext uri="{BEBA8EAE-BF5A-486C-A8C5-ECC9F3942E4B}">
                <a14:imgProps xmlns:a14="http://schemas.microsoft.com/office/drawing/2010/main">
                  <a14:imgLayer r:embed="rId13">
                    <a14:imgEffect>
                      <a14:backgroundRemoval t="16703" b="23499" l="35718" r="44866"/>
                    </a14:imgEffect>
                  </a14:imgLayer>
                </a14:imgProps>
              </a:ext>
            </a:extLst>
          </a:blip>
          <a:srcRect l="34575" t="15854" r="53990" b="75651"/>
          <a:stretch/>
        </p:blipFill>
        <p:spPr>
          <a:xfrm rot="18257151">
            <a:off x="1382166" y="2984635"/>
            <a:ext cx="90967" cy="77097"/>
          </a:xfrm>
          <a:prstGeom prst="rect">
            <a:avLst/>
          </a:prstGeom>
        </p:spPr>
      </p:pic>
      <p:sp>
        <p:nvSpPr>
          <p:cNvPr id="58" name="Rectangle 57">
            <a:extLst>
              <a:ext uri="{FF2B5EF4-FFF2-40B4-BE49-F238E27FC236}">
                <a16:creationId xmlns:a16="http://schemas.microsoft.com/office/drawing/2014/main" id="{8F8906C1-876C-6548-A7BF-CE1D8E0C04F7}"/>
              </a:ext>
            </a:extLst>
          </p:cNvPr>
          <p:cNvSpPr/>
          <p:nvPr/>
        </p:nvSpPr>
        <p:spPr>
          <a:xfrm>
            <a:off x="2517236" y="2130015"/>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Fish">
            <a:extLst>
              <a:ext uri="{FF2B5EF4-FFF2-40B4-BE49-F238E27FC236}">
                <a16:creationId xmlns:a16="http://schemas.microsoft.com/office/drawing/2014/main" id="{05CEC20B-8798-0C43-BFB3-816C73878A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6985" y="2236050"/>
            <a:ext cx="457200" cy="457200"/>
          </a:xfrm>
          <a:prstGeom prst="rect">
            <a:avLst/>
          </a:prstGeom>
        </p:spPr>
      </p:pic>
      <p:pic>
        <p:nvPicPr>
          <p:cNvPr id="60" name="Graphic 59" descr="Fish">
            <a:extLst>
              <a:ext uri="{FF2B5EF4-FFF2-40B4-BE49-F238E27FC236}">
                <a16:creationId xmlns:a16="http://schemas.microsoft.com/office/drawing/2014/main" id="{4012A806-CF23-EB4C-8840-6B95C5AF33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0688" y="2523279"/>
            <a:ext cx="457200" cy="457200"/>
          </a:xfrm>
          <a:prstGeom prst="rect">
            <a:avLst/>
          </a:prstGeom>
        </p:spPr>
      </p:pic>
      <p:pic>
        <p:nvPicPr>
          <p:cNvPr id="61" name="Graphic 60" descr="Fish">
            <a:extLst>
              <a:ext uri="{FF2B5EF4-FFF2-40B4-BE49-F238E27FC236}">
                <a16:creationId xmlns:a16="http://schemas.microsoft.com/office/drawing/2014/main" id="{32D6434B-0DA6-5447-9377-40CC5C1A78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0134" y="2301354"/>
            <a:ext cx="457200" cy="457200"/>
          </a:xfrm>
          <a:prstGeom prst="rect">
            <a:avLst/>
          </a:prstGeom>
        </p:spPr>
      </p:pic>
      <p:pic>
        <p:nvPicPr>
          <p:cNvPr id="62" name="Graphic 61" descr="Fish">
            <a:extLst>
              <a:ext uri="{FF2B5EF4-FFF2-40B4-BE49-F238E27FC236}">
                <a16:creationId xmlns:a16="http://schemas.microsoft.com/office/drawing/2014/main" id="{0C514B79-7F5B-9E4A-9A59-92F308500C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4842" y="2732963"/>
            <a:ext cx="457200" cy="457200"/>
          </a:xfrm>
          <a:prstGeom prst="rect">
            <a:avLst/>
          </a:prstGeom>
        </p:spPr>
      </p:pic>
      <p:pic>
        <p:nvPicPr>
          <p:cNvPr id="63" name="Picture 62">
            <a:extLst>
              <a:ext uri="{FF2B5EF4-FFF2-40B4-BE49-F238E27FC236}">
                <a16:creationId xmlns:a16="http://schemas.microsoft.com/office/drawing/2014/main" id="{1BF11E3C-44D0-8B4A-B2D8-FCAAF01402BE}"/>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4773706">
            <a:off x="3257260" y="2958107"/>
            <a:ext cx="90967" cy="77097"/>
          </a:xfrm>
          <a:prstGeom prst="rect">
            <a:avLst/>
          </a:prstGeom>
        </p:spPr>
      </p:pic>
      <p:pic>
        <p:nvPicPr>
          <p:cNvPr id="64" name="Picture 63">
            <a:extLst>
              <a:ext uri="{FF2B5EF4-FFF2-40B4-BE49-F238E27FC236}">
                <a16:creationId xmlns:a16="http://schemas.microsoft.com/office/drawing/2014/main" id="{9DB0A480-A4FF-3B4C-9371-70749CDCA6EE}"/>
              </a:ext>
            </a:extLst>
          </p:cNvPr>
          <p:cNvPicPr>
            <a:picLocks noChangeAspect="1"/>
          </p:cNvPicPr>
          <p:nvPr/>
        </p:nvPicPr>
        <p:blipFill rotWithShape="1">
          <a:blip r:embed="rId5">
            <a:extLst>
              <a:ext uri="{BEBA8EAE-BF5A-486C-A8C5-ECC9F3942E4B}">
                <a14:imgProps xmlns:a14="http://schemas.microsoft.com/office/drawing/2010/main">
                  <a14:imgLayer r:embed="rId15">
                    <a14:imgEffect>
                      <a14:backgroundRemoval t="16703" b="23499" l="35718" r="44866"/>
                    </a14:imgEffect>
                  </a14:imgLayer>
                </a14:imgProps>
              </a:ext>
            </a:extLst>
          </a:blip>
          <a:srcRect l="34575" t="15854" r="53990" b="75651"/>
          <a:stretch/>
        </p:blipFill>
        <p:spPr>
          <a:xfrm rot="14773706">
            <a:off x="3308504" y="2960451"/>
            <a:ext cx="90967" cy="77097"/>
          </a:xfrm>
          <a:prstGeom prst="rect">
            <a:avLst/>
          </a:prstGeom>
        </p:spPr>
      </p:pic>
      <p:pic>
        <p:nvPicPr>
          <p:cNvPr id="65" name="Picture 64">
            <a:extLst>
              <a:ext uri="{FF2B5EF4-FFF2-40B4-BE49-F238E27FC236}">
                <a16:creationId xmlns:a16="http://schemas.microsoft.com/office/drawing/2014/main" id="{92ABAE23-910D-8E44-950E-30AD98D38283}"/>
              </a:ext>
            </a:extLst>
          </p:cNvPr>
          <p:cNvPicPr>
            <a:picLocks noChangeAspect="1"/>
          </p:cNvPicPr>
          <p:nvPr/>
        </p:nvPicPr>
        <p:blipFill rotWithShape="1">
          <a:blip r:embed="rId5">
            <a:extLst>
              <a:ext uri="{BEBA8EAE-BF5A-486C-A8C5-ECC9F3942E4B}">
                <a14:imgProps xmlns:a14="http://schemas.microsoft.com/office/drawing/2010/main">
                  <a14:imgLayer r:embed="rId16">
                    <a14:imgEffect>
                      <a14:backgroundRemoval t="16703" b="23499" l="35718" r="44866"/>
                    </a14:imgEffect>
                  </a14:imgLayer>
                </a14:imgProps>
              </a:ext>
            </a:extLst>
          </a:blip>
          <a:srcRect l="34575" t="15854" r="53990" b="75651"/>
          <a:stretch/>
        </p:blipFill>
        <p:spPr>
          <a:xfrm rot="14773706">
            <a:off x="2835954" y="2741152"/>
            <a:ext cx="90967" cy="77097"/>
          </a:xfrm>
          <a:prstGeom prst="rect">
            <a:avLst/>
          </a:prstGeom>
        </p:spPr>
      </p:pic>
      <p:pic>
        <p:nvPicPr>
          <p:cNvPr id="66" name="Picture 65">
            <a:extLst>
              <a:ext uri="{FF2B5EF4-FFF2-40B4-BE49-F238E27FC236}">
                <a16:creationId xmlns:a16="http://schemas.microsoft.com/office/drawing/2014/main" id="{7DE343B4-7CDC-0B40-AD63-0C8370853663}"/>
              </a:ext>
            </a:extLst>
          </p:cNvPr>
          <p:cNvPicPr>
            <a:picLocks noChangeAspect="1"/>
          </p:cNvPicPr>
          <p:nvPr/>
        </p:nvPicPr>
        <p:blipFill rotWithShape="1">
          <a:blip r:embed="rId5">
            <a:extLst>
              <a:ext uri="{BEBA8EAE-BF5A-486C-A8C5-ECC9F3942E4B}">
                <a14:imgProps xmlns:a14="http://schemas.microsoft.com/office/drawing/2010/main">
                  <a14:imgLayer r:embed="rId13">
                    <a14:imgEffect>
                      <a14:backgroundRemoval t="16703" b="23499" l="35718" r="44866"/>
                    </a14:imgEffect>
                  </a14:imgLayer>
                </a14:imgProps>
              </a:ext>
            </a:extLst>
          </a:blip>
          <a:srcRect l="34575" t="15854" r="53990" b="75651"/>
          <a:stretch/>
        </p:blipFill>
        <p:spPr>
          <a:xfrm rot="16360991">
            <a:off x="2782341" y="2741151"/>
            <a:ext cx="90967" cy="77097"/>
          </a:xfrm>
          <a:prstGeom prst="rect">
            <a:avLst/>
          </a:prstGeom>
        </p:spPr>
      </p:pic>
      <p:pic>
        <p:nvPicPr>
          <p:cNvPr id="67" name="Picture 66">
            <a:extLst>
              <a:ext uri="{FF2B5EF4-FFF2-40B4-BE49-F238E27FC236}">
                <a16:creationId xmlns:a16="http://schemas.microsoft.com/office/drawing/2014/main" id="{4F2E2E9D-EF87-8E4C-9948-EAD88458BEF2}"/>
              </a:ext>
            </a:extLst>
          </p:cNvPr>
          <p:cNvPicPr>
            <a:picLocks noChangeAspect="1"/>
          </p:cNvPicPr>
          <p:nvPr/>
        </p:nvPicPr>
        <p:blipFill rotWithShape="1">
          <a:blip r:embed="rId5">
            <a:extLst>
              <a:ext uri="{BEBA8EAE-BF5A-486C-A8C5-ECC9F3942E4B}">
                <a14:imgProps xmlns:a14="http://schemas.microsoft.com/office/drawing/2010/main">
                  <a14:imgLayer r:embed="rId13">
                    <a14:imgEffect>
                      <a14:backgroundRemoval t="16703" b="23499" l="35718" r="44866"/>
                    </a14:imgEffect>
                  </a14:imgLayer>
                </a14:imgProps>
              </a:ext>
            </a:extLst>
          </a:blip>
          <a:srcRect l="34575" t="15854" r="53990" b="75651"/>
          <a:stretch/>
        </p:blipFill>
        <p:spPr>
          <a:xfrm rot="16360991">
            <a:off x="2707289" y="2453921"/>
            <a:ext cx="90967" cy="77097"/>
          </a:xfrm>
          <a:prstGeom prst="rect">
            <a:avLst/>
          </a:prstGeom>
        </p:spPr>
      </p:pic>
      <p:pic>
        <p:nvPicPr>
          <p:cNvPr id="68" name="Picture 67">
            <a:extLst>
              <a:ext uri="{FF2B5EF4-FFF2-40B4-BE49-F238E27FC236}">
                <a16:creationId xmlns:a16="http://schemas.microsoft.com/office/drawing/2014/main" id="{AE218DDC-D2F2-D34A-8499-2C9BBBB3E176}"/>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6360991">
            <a:off x="2667502" y="2432541"/>
            <a:ext cx="90967" cy="77097"/>
          </a:xfrm>
          <a:prstGeom prst="rect">
            <a:avLst/>
          </a:prstGeom>
        </p:spPr>
      </p:pic>
      <p:pic>
        <p:nvPicPr>
          <p:cNvPr id="69" name="Picture 68">
            <a:extLst>
              <a:ext uri="{FF2B5EF4-FFF2-40B4-BE49-F238E27FC236}">
                <a16:creationId xmlns:a16="http://schemas.microsoft.com/office/drawing/2014/main" id="{0640865F-2EA3-D64F-AC3A-DD13BAD9BC17}"/>
              </a:ext>
            </a:extLst>
          </p:cNvPr>
          <p:cNvPicPr>
            <a:picLocks noChangeAspect="1"/>
          </p:cNvPicPr>
          <p:nvPr/>
        </p:nvPicPr>
        <p:blipFill rotWithShape="1">
          <a:blip r:embed="rId5">
            <a:extLst>
              <a:ext uri="{BEBA8EAE-BF5A-486C-A8C5-ECC9F3942E4B}">
                <a14:imgProps xmlns:a14="http://schemas.microsoft.com/office/drawing/2010/main">
                  <a14:imgLayer r:embed="rId17">
                    <a14:imgEffect>
                      <a14:backgroundRemoval t="16703" b="23499" l="35718" r="44866"/>
                    </a14:imgEffect>
                  </a14:imgLayer>
                </a14:imgProps>
              </a:ext>
            </a:extLst>
          </a:blip>
          <a:srcRect l="34575" t="15854" r="53990" b="75651"/>
          <a:stretch/>
        </p:blipFill>
        <p:spPr>
          <a:xfrm rot="14773706">
            <a:off x="3285765" y="2518991"/>
            <a:ext cx="90967" cy="77097"/>
          </a:xfrm>
          <a:prstGeom prst="rect">
            <a:avLst/>
          </a:prstGeom>
        </p:spPr>
      </p:pic>
      <p:pic>
        <p:nvPicPr>
          <p:cNvPr id="70" name="Picture 69">
            <a:extLst>
              <a:ext uri="{FF2B5EF4-FFF2-40B4-BE49-F238E27FC236}">
                <a16:creationId xmlns:a16="http://schemas.microsoft.com/office/drawing/2014/main" id="{097CD306-0DF2-E34F-B34F-E23C9034A630}"/>
              </a:ext>
            </a:extLst>
          </p:cNvPr>
          <p:cNvPicPr>
            <a:picLocks noChangeAspect="1"/>
          </p:cNvPicPr>
          <p:nvPr/>
        </p:nvPicPr>
        <p:blipFill rotWithShape="1">
          <a:blip r:embed="rId5">
            <a:extLst>
              <a:ext uri="{BEBA8EAE-BF5A-486C-A8C5-ECC9F3942E4B}">
                <a14:imgProps xmlns:a14="http://schemas.microsoft.com/office/drawing/2010/main">
                  <a14:imgLayer r:embed="rId18">
                    <a14:imgEffect>
                      <a14:backgroundRemoval t="16703" b="23499" l="35718" r="44866"/>
                    </a14:imgEffect>
                  </a14:imgLayer>
                </a14:imgProps>
              </a:ext>
            </a:extLst>
          </a:blip>
          <a:srcRect l="34575" t="15854" r="53990" b="75651"/>
          <a:stretch/>
        </p:blipFill>
        <p:spPr>
          <a:xfrm rot="14773706">
            <a:off x="3339376" y="2505244"/>
            <a:ext cx="90967" cy="77097"/>
          </a:xfrm>
          <a:prstGeom prst="rect">
            <a:avLst/>
          </a:prstGeom>
        </p:spPr>
      </p:pic>
      <p:pic>
        <p:nvPicPr>
          <p:cNvPr id="71" name="Picture 70">
            <a:extLst>
              <a:ext uri="{FF2B5EF4-FFF2-40B4-BE49-F238E27FC236}">
                <a16:creationId xmlns:a16="http://schemas.microsoft.com/office/drawing/2014/main" id="{5E786F5B-B9D2-A14E-AC58-4E007C6423C8}"/>
              </a:ext>
            </a:extLst>
          </p:cNvPr>
          <p:cNvPicPr>
            <a:picLocks noChangeAspect="1"/>
          </p:cNvPicPr>
          <p:nvPr/>
        </p:nvPicPr>
        <p:blipFill rotWithShape="1">
          <a:blip r:embed="rId5">
            <a:extLst>
              <a:ext uri="{BEBA8EAE-BF5A-486C-A8C5-ECC9F3942E4B}">
                <a14:imgProps xmlns:a14="http://schemas.microsoft.com/office/drawing/2010/main">
                  <a14:imgLayer r:embed="rId19">
                    <a14:imgEffect>
                      <a14:backgroundRemoval t="16703" b="23499" l="35718" r="44866"/>
                    </a14:imgEffect>
                  </a14:imgLayer>
                </a14:imgProps>
              </a:ext>
            </a:extLst>
          </a:blip>
          <a:srcRect l="34575" t="15854" r="53990" b="75651"/>
          <a:stretch/>
        </p:blipFill>
        <p:spPr>
          <a:xfrm rot="20883320">
            <a:off x="2955089" y="2200357"/>
            <a:ext cx="90967" cy="77097"/>
          </a:xfrm>
          <a:prstGeom prst="rect">
            <a:avLst/>
          </a:prstGeom>
        </p:spPr>
      </p:pic>
      <p:pic>
        <p:nvPicPr>
          <p:cNvPr id="72" name="Picture 71">
            <a:extLst>
              <a:ext uri="{FF2B5EF4-FFF2-40B4-BE49-F238E27FC236}">
                <a16:creationId xmlns:a16="http://schemas.microsoft.com/office/drawing/2014/main" id="{B908C533-64E5-AC44-BD5D-5D7EBE68C8F7}"/>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9750993">
            <a:off x="3288562" y="2703662"/>
            <a:ext cx="90967" cy="77097"/>
          </a:xfrm>
          <a:prstGeom prst="rect">
            <a:avLst/>
          </a:prstGeom>
        </p:spPr>
      </p:pic>
      <p:pic>
        <p:nvPicPr>
          <p:cNvPr id="73" name="Picture 72">
            <a:extLst>
              <a:ext uri="{FF2B5EF4-FFF2-40B4-BE49-F238E27FC236}">
                <a16:creationId xmlns:a16="http://schemas.microsoft.com/office/drawing/2014/main" id="{F3D18FF5-A237-5746-8D14-37DA83F917BE}"/>
              </a:ext>
            </a:extLst>
          </p:cNvPr>
          <p:cNvPicPr>
            <a:picLocks noChangeAspect="1"/>
          </p:cNvPicPr>
          <p:nvPr/>
        </p:nvPicPr>
        <p:blipFill rotWithShape="1">
          <a:blip r:embed="rId5">
            <a:extLst>
              <a:ext uri="{BEBA8EAE-BF5A-486C-A8C5-ECC9F3942E4B}">
                <a14:imgProps xmlns:a14="http://schemas.microsoft.com/office/drawing/2010/main">
                  <a14:imgLayer r:embed="rId20">
                    <a14:imgEffect>
                      <a14:backgroundRemoval t="16703" b="23499" l="35718" r="44866"/>
                    </a14:imgEffect>
                  </a14:imgLayer>
                </a14:imgProps>
              </a:ext>
            </a:extLst>
          </a:blip>
          <a:srcRect l="34575" t="15854" r="53990" b="75651"/>
          <a:stretch/>
        </p:blipFill>
        <p:spPr>
          <a:xfrm rot="18257151">
            <a:off x="3053582" y="2988670"/>
            <a:ext cx="90967" cy="77097"/>
          </a:xfrm>
          <a:prstGeom prst="rect">
            <a:avLst/>
          </a:prstGeom>
        </p:spPr>
      </p:pic>
      <p:sp>
        <p:nvSpPr>
          <p:cNvPr id="74" name="Rectangle 73">
            <a:extLst>
              <a:ext uri="{FF2B5EF4-FFF2-40B4-BE49-F238E27FC236}">
                <a16:creationId xmlns:a16="http://schemas.microsoft.com/office/drawing/2014/main" id="{7577085B-B785-C74B-B03D-ED2674194AAF}"/>
              </a:ext>
            </a:extLst>
          </p:cNvPr>
          <p:cNvSpPr/>
          <p:nvPr/>
        </p:nvSpPr>
        <p:spPr>
          <a:xfrm>
            <a:off x="2517236" y="3464836"/>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Fish">
            <a:extLst>
              <a:ext uri="{FF2B5EF4-FFF2-40B4-BE49-F238E27FC236}">
                <a16:creationId xmlns:a16="http://schemas.microsoft.com/office/drawing/2014/main" id="{B439F86E-0BF7-D049-96D2-0EEF7B762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6985" y="3570871"/>
            <a:ext cx="457200" cy="457200"/>
          </a:xfrm>
          <a:prstGeom prst="rect">
            <a:avLst/>
          </a:prstGeom>
        </p:spPr>
      </p:pic>
      <p:pic>
        <p:nvPicPr>
          <p:cNvPr id="76" name="Graphic 75" descr="Fish">
            <a:extLst>
              <a:ext uri="{FF2B5EF4-FFF2-40B4-BE49-F238E27FC236}">
                <a16:creationId xmlns:a16="http://schemas.microsoft.com/office/drawing/2014/main" id="{D5BB1C95-EEC1-6D48-883E-EE71C30C81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0688" y="3858100"/>
            <a:ext cx="457200" cy="457200"/>
          </a:xfrm>
          <a:prstGeom prst="rect">
            <a:avLst/>
          </a:prstGeom>
        </p:spPr>
      </p:pic>
      <p:pic>
        <p:nvPicPr>
          <p:cNvPr id="77" name="Graphic 76" descr="Fish">
            <a:extLst>
              <a:ext uri="{FF2B5EF4-FFF2-40B4-BE49-F238E27FC236}">
                <a16:creationId xmlns:a16="http://schemas.microsoft.com/office/drawing/2014/main" id="{52B3131F-7008-384E-8D54-BB92EA957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0134" y="3636175"/>
            <a:ext cx="457200" cy="457200"/>
          </a:xfrm>
          <a:prstGeom prst="rect">
            <a:avLst/>
          </a:prstGeom>
        </p:spPr>
      </p:pic>
      <p:pic>
        <p:nvPicPr>
          <p:cNvPr id="78" name="Graphic 77" descr="Fish">
            <a:extLst>
              <a:ext uri="{FF2B5EF4-FFF2-40B4-BE49-F238E27FC236}">
                <a16:creationId xmlns:a16="http://schemas.microsoft.com/office/drawing/2014/main" id="{068990D5-168C-9D44-B250-6539F536C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4842" y="4067784"/>
            <a:ext cx="457200" cy="457200"/>
          </a:xfrm>
          <a:prstGeom prst="rect">
            <a:avLst/>
          </a:prstGeom>
        </p:spPr>
      </p:pic>
      <p:pic>
        <p:nvPicPr>
          <p:cNvPr id="79" name="Picture 78">
            <a:extLst>
              <a:ext uri="{FF2B5EF4-FFF2-40B4-BE49-F238E27FC236}">
                <a16:creationId xmlns:a16="http://schemas.microsoft.com/office/drawing/2014/main" id="{155ABEA9-6AFB-5C41-99A6-796B75918469}"/>
              </a:ext>
            </a:extLst>
          </p:cNvPr>
          <p:cNvPicPr>
            <a:picLocks noChangeAspect="1"/>
          </p:cNvPicPr>
          <p:nvPr/>
        </p:nvPicPr>
        <p:blipFill rotWithShape="1">
          <a:blip r:embed="rId5">
            <a:extLst>
              <a:ext uri="{BEBA8EAE-BF5A-486C-A8C5-ECC9F3942E4B}">
                <a14:imgProps xmlns:a14="http://schemas.microsoft.com/office/drawing/2010/main">
                  <a14:imgLayer r:embed="rId21">
                    <a14:imgEffect>
                      <a14:backgroundRemoval t="16703" b="23499" l="35718" r="44866"/>
                    </a14:imgEffect>
                  </a14:imgLayer>
                </a14:imgProps>
              </a:ext>
            </a:extLst>
          </a:blip>
          <a:srcRect l="34575" t="15854" r="53990" b="75651"/>
          <a:stretch/>
        </p:blipFill>
        <p:spPr>
          <a:xfrm rot="14773706">
            <a:off x="3257260" y="4292928"/>
            <a:ext cx="90967" cy="77097"/>
          </a:xfrm>
          <a:prstGeom prst="rect">
            <a:avLst/>
          </a:prstGeom>
        </p:spPr>
      </p:pic>
      <p:pic>
        <p:nvPicPr>
          <p:cNvPr id="80" name="Picture 79">
            <a:extLst>
              <a:ext uri="{FF2B5EF4-FFF2-40B4-BE49-F238E27FC236}">
                <a16:creationId xmlns:a16="http://schemas.microsoft.com/office/drawing/2014/main" id="{8116D589-2607-C94E-9336-FA9446BB49AB}"/>
              </a:ext>
            </a:extLst>
          </p:cNvPr>
          <p:cNvPicPr>
            <a:picLocks noChangeAspect="1"/>
          </p:cNvPicPr>
          <p:nvPr/>
        </p:nvPicPr>
        <p:blipFill rotWithShape="1">
          <a:blip r:embed="rId5">
            <a:extLst>
              <a:ext uri="{BEBA8EAE-BF5A-486C-A8C5-ECC9F3942E4B}">
                <a14:imgProps xmlns:a14="http://schemas.microsoft.com/office/drawing/2010/main">
                  <a14:imgLayer r:embed="rId22">
                    <a14:imgEffect>
                      <a14:backgroundRemoval t="16703" b="23499" l="35718" r="44866"/>
                    </a14:imgEffect>
                  </a14:imgLayer>
                </a14:imgProps>
              </a:ext>
            </a:extLst>
          </a:blip>
          <a:srcRect l="34575" t="15854" r="53990" b="75651"/>
          <a:stretch/>
        </p:blipFill>
        <p:spPr>
          <a:xfrm rot="14773706">
            <a:off x="3308504" y="4295272"/>
            <a:ext cx="90967" cy="77097"/>
          </a:xfrm>
          <a:prstGeom prst="rect">
            <a:avLst/>
          </a:prstGeom>
        </p:spPr>
      </p:pic>
      <p:pic>
        <p:nvPicPr>
          <p:cNvPr id="81" name="Picture 80">
            <a:extLst>
              <a:ext uri="{FF2B5EF4-FFF2-40B4-BE49-F238E27FC236}">
                <a16:creationId xmlns:a16="http://schemas.microsoft.com/office/drawing/2014/main" id="{DEB8C24A-7903-564E-AC06-C3D8A623FC23}"/>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4773706">
            <a:off x="2835954" y="4075973"/>
            <a:ext cx="90967" cy="77097"/>
          </a:xfrm>
          <a:prstGeom prst="rect">
            <a:avLst/>
          </a:prstGeom>
        </p:spPr>
      </p:pic>
      <p:pic>
        <p:nvPicPr>
          <p:cNvPr id="82" name="Picture 81">
            <a:extLst>
              <a:ext uri="{FF2B5EF4-FFF2-40B4-BE49-F238E27FC236}">
                <a16:creationId xmlns:a16="http://schemas.microsoft.com/office/drawing/2014/main" id="{1495B7ED-1578-D24E-9078-FBDB0B672362}"/>
              </a:ext>
            </a:extLst>
          </p:cNvPr>
          <p:cNvPicPr>
            <a:picLocks noChangeAspect="1"/>
          </p:cNvPicPr>
          <p:nvPr/>
        </p:nvPicPr>
        <p:blipFill rotWithShape="1">
          <a:blip r:embed="rId5">
            <a:extLst>
              <a:ext uri="{BEBA8EAE-BF5A-486C-A8C5-ECC9F3942E4B}">
                <a14:imgProps xmlns:a14="http://schemas.microsoft.com/office/drawing/2010/main">
                  <a14:imgLayer r:embed="rId13">
                    <a14:imgEffect>
                      <a14:backgroundRemoval t="16703" b="23499" l="35718" r="44866"/>
                    </a14:imgEffect>
                  </a14:imgLayer>
                </a14:imgProps>
              </a:ext>
            </a:extLst>
          </a:blip>
          <a:srcRect l="34575" t="15854" r="53990" b="75651"/>
          <a:stretch/>
        </p:blipFill>
        <p:spPr>
          <a:xfrm rot="16360991">
            <a:off x="2782341" y="4075972"/>
            <a:ext cx="90967" cy="77097"/>
          </a:xfrm>
          <a:prstGeom prst="rect">
            <a:avLst/>
          </a:prstGeom>
        </p:spPr>
      </p:pic>
      <p:pic>
        <p:nvPicPr>
          <p:cNvPr id="83" name="Picture 82">
            <a:extLst>
              <a:ext uri="{FF2B5EF4-FFF2-40B4-BE49-F238E27FC236}">
                <a16:creationId xmlns:a16="http://schemas.microsoft.com/office/drawing/2014/main" id="{2E2B6540-FE98-6948-A361-3CA3E1E552E9}"/>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6360991">
            <a:off x="2707289" y="3788742"/>
            <a:ext cx="90967" cy="77097"/>
          </a:xfrm>
          <a:prstGeom prst="rect">
            <a:avLst/>
          </a:prstGeom>
        </p:spPr>
      </p:pic>
      <p:pic>
        <p:nvPicPr>
          <p:cNvPr id="84" name="Picture 83">
            <a:extLst>
              <a:ext uri="{FF2B5EF4-FFF2-40B4-BE49-F238E27FC236}">
                <a16:creationId xmlns:a16="http://schemas.microsoft.com/office/drawing/2014/main" id="{96CB1DEC-994F-EC43-8968-C9302E208496}"/>
              </a:ext>
            </a:extLst>
          </p:cNvPr>
          <p:cNvPicPr>
            <a:picLocks noChangeAspect="1"/>
          </p:cNvPicPr>
          <p:nvPr/>
        </p:nvPicPr>
        <p:blipFill rotWithShape="1">
          <a:blip r:embed="rId5">
            <a:extLst>
              <a:ext uri="{BEBA8EAE-BF5A-486C-A8C5-ECC9F3942E4B}">
                <a14:imgProps xmlns:a14="http://schemas.microsoft.com/office/drawing/2010/main">
                  <a14:imgLayer r:embed="rId13">
                    <a14:imgEffect>
                      <a14:backgroundRemoval t="16703" b="23499" l="35718" r="44866"/>
                    </a14:imgEffect>
                  </a14:imgLayer>
                </a14:imgProps>
              </a:ext>
            </a:extLst>
          </a:blip>
          <a:srcRect l="34575" t="15854" r="53990" b="75651"/>
          <a:stretch/>
        </p:blipFill>
        <p:spPr>
          <a:xfrm rot="16360991">
            <a:off x="2667502" y="3767362"/>
            <a:ext cx="90967" cy="77097"/>
          </a:xfrm>
          <a:prstGeom prst="rect">
            <a:avLst/>
          </a:prstGeom>
        </p:spPr>
      </p:pic>
      <p:pic>
        <p:nvPicPr>
          <p:cNvPr id="85" name="Picture 84">
            <a:extLst>
              <a:ext uri="{FF2B5EF4-FFF2-40B4-BE49-F238E27FC236}">
                <a16:creationId xmlns:a16="http://schemas.microsoft.com/office/drawing/2014/main" id="{7EA79649-E6B5-0549-835C-06D3F06809FF}"/>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4773706">
            <a:off x="3285765" y="3853812"/>
            <a:ext cx="90967" cy="77097"/>
          </a:xfrm>
          <a:prstGeom prst="rect">
            <a:avLst/>
          </a:prstGeom>
        </p:spPr>
      </p:pic>
      <p:pic>
        <p:nvPicPr>
          <p:cNvPr id="86" name="Picture 85">
            <a:extLst>
              <a:ext uri="{FF2B5EF4-FFF2-40B4-BE49-F238E27FC236}">
                <a16:creationId xmlns:a16="http://schemas.microsoft.com/office/drawing/2014/main" id="{56618D1C-0A57-C14C-9946-0F1E60D88CDB}"/>
              </a:ext>
            </a:extLst>
          </p:cNvPr>
          <p:cNvPicPr>
            <a:picLocks noChangeAspect="1"/>
          </p:cNvPicPr>
          <p:nvPr/>
        </p:nvPicPr>
        <p:blipFill rotWithShape="1">
          <a:blip r:embed="rId5">
            <a:extLst>
              <a:ext uri="{BEBA8EAE-BF5A-486C-A8C5-ECC9F3942E4B}">
                <a14:imgProps xmlns:a14="http://schemas.microsoft.com/office/drawing/2010/main">
                  <a14:imgLayer r:embed="rId13">
                    <a14:imgEffect>
                      <a14:backgroundRemoval t="16703" b="23499" l="35718" r="44866"/>
                    </a14:imgEffect>
                  </a14:imgLayer>
                </a14:imgProps>
              </a:ext>
            </a:extLst>
          </a:blip>
          <a:srcRect l="34575" t="15854" r="53990" b="75651"/>
          <a:stretch/>
        </p:blipFill>
        <p:spPr>
          <a:xfrm rot="14773706">
            <a:off x="3339376" y="3840065"/>
            <a:ext cx="90967" cy="77097"/>
          </a:xfrm>
          <a:prstGeom prst="rect">
            <a:avLst/>
          </a:prstGeom>
        </p:spPr>
      </p:pic>
      <p:pic>
        <p:nvPicPr>
          <p:cNvPr id="87" name="Picture 86">
            <a:extLst>
              <a:ext uri="{FF2B5EF4-FFF2-40B4-BE49-F238E27FC236}">
                <a16:creationId xmlns:a16="http://schemas.microsoft.com/office/drawing/2014/main" id="{58C4E607-588F-244D-9249-6AE9D7F4A7B0}"/>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20883320">
            <a:off x="2955089" y="3535178"/>
            <a:ext cx="90967" cy="77097"/>
          </a:xfrm>
          <a:prstGeom prst="rect">
            <a:avLst/>
          </a:prstGeom>
        </p:spPr>
      </p:pic>
      <p:pic>
        <p:nvPicPr>
          <p:cNvPr id="88" name="Picture 87">
            <a:extLst>
              <a:ext uri="{FF2B5EF4-FFF2-40B4-BE49-F238E27FC236}">
                <a16:creationId xmlns:a16="http://schemas.microsoft.com/office/drawing/2014/main" id="{5EEBA86E-1ECB-BF48-980E-B0BCA63F8C13}"/>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9750993">
            <a:off x="3288562" y="4038483"/>
            <a:ext cx="90967" cy="77097"/>
          </a:xfrm>
          <a:prstGeom prst="rect">
            <a:avLst/>
          </a:prstGeom>
        </p:spPr>
      </p:pic>
      <p:pic>
        <p:nvPicPr>
          <p:cNvPr id="89" name="Picture 88">
            <a:extLst>
              <a:ext uri="{FF2B5EF4-FFF2-40B4-BE49-F238E27FC236}">
                <a16:creationId xmlns:a16="http://schemas.microsoft.com/office/drawing/2014/main" id="{AB62CDFB-ECEE-0A48-B447-F0B56E06F0DC}"/>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8257151">
            <a:off x="3053582" y="4323491"/>
            <a:ext cx="90967" cy="77097"/>
          </a:xfrm>
          <a:prstGeom prst="rect">
            <a:avLst/>
          </a:prstGeom>
        </p:spPr>
      </p:pic>
      <p:sp>
        <p:nvSpPr>
          <p:cNvPr id="90" name="Rectangle 89">
            <a:extLst>
              <a:ext uri="{FF2B5EF4-FFF2-40B4-BE49-F238E27FC236}">
                <a16:creationId xmlns:a16="http://schemas.microsoft.com/office/drawing/2014/main" id="{85BE9145-5EDA-0E47-908D-55D7AF436298}"/>
              </a:ext>
            </a:extLst>
          </p:cNvPr>
          <p:cNvSpPr/>
          <p:nvPr/>
        </p:nvSpPr>
        <p:spPr>
          <a:xfrm>
            <a:off x="839487" y="3461229"/>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descr="Fish">
            <a:extLst>
              <a:ext uri="{FF2B5EF4-FFF2-40B4-BE49-F238E27FC236}">
                <a16:creationId xmlns:a16="http://schemas.microsoft.com/office/drawing/2014/main" id="{5CFDC36B-D139-2343-9957-EDA555DA8B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236" y="3567264"/>
            <a:ext cx="457200" cy="457200"/>
          </a:xfrm>
          <a:prstGeom prst="rect">
            <a:avLst/>
          </a:prstGeom>
        </p:spPr>
      </p:pic>
      <p:pic>
        <p:nvPicPr>
          <p:cNvPr id="92" name="Graphic 91" descr="Fish">
            <a:extLst>
              <a:ext uri="{FF2B5EF4-FFF2-40B4-BE49-F238E27FC236}">
                <a16:creationId xmlns:a16="http://schemas.microsoft.com/office/drawing/2014/main" id="{6F1F3AEB-9CFD-9F4A-9647-1C079A07D7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939" y="3854493"/>
            <a:ext cx="457200" cy="457200"/>
          </a:xfrm>
          <a:prstGeom prst="rect">
            <a:avLst/>
          </a:prstGeom>
        </p:spPr>
      </p:pic>
      <p:pic>
        <p:nvPicPr>
          <p:cNvPr id="93" name="Graphic 92" descr="Fish">
            <a:extLst>
              <a:ext uri="{FF2B5EF4-FFF2-40B4-BE49-F238E27FC236}">
                <a16:creationId xmlns:a16="http://schemas.microsoft.com/office/drawing/2014/main" id="{20771EF8-5E60-E94D-A550-7C5BA9E71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2385" y="3632568"/>
            <a:ext cx="457200" cy="457200"/>
          </a:xfrm>
          <a:prstGeom prst="rect">
            <a:avLst/>
          </a:prstGeom>
        </p:spPr>
      </p:pic>
      <p:pic>
        <p:nvPicPr>
          <p:cNvPr id="94" name="Graphic 93" descr="Fish">
            <a:extLst>
              <a:ext uri="{FF2B5EF4-FFF2-40B4-BE49-F238E27FC236}">
                <a16:creationId xmlns:a16="http://schemas.microsoft.com/office/drawing/2014/main" id="{7D0450AD-6DF2-4B4B-9937-D54BDBBB08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7093" y="4064177"/>
            <a:ext cx="457200" cy="457200"/>
          </a:xfrm>
          <a:prstGeom prst="rect">
            <a:avLst/>
          </a:prstGeom>
        </p:spPr>
      </p:pic>
      <p:pic>
        <p:nvPicPr>
          <p:cNvPr id="95" name="Picture 94">
            <a:extLst>
              <a:ext uri="{FF2B5EF4-FFF2-40B4-BE49-F238E27FC236}">
                <a16:creationId xmlns:a16="http://schemas.microsoft.com/office/drawing/2014/main" id="{042DB59C-79EB-4045-A0C0-567AAA06C02D}"/>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4773706">
            <a:off x="1579511" y="4289321"/>
            <a:ext cx="90967" cy="77097"/>
          </a:xfrm>
          <a:prstGeom prst="rect">
            <a:avLst/>
          </a:prstGeom>
        </p:spPr>
      </p:pic>
      <p:pic>
        <p:nvPicPr>
          <p:cNvPr id="96" name="Picture 95">
            <a:extLst>
              <a:ext uri="{FF2B5EF4-FFF2-40B4-BE49-F238E27FC236}">
                <a16:creationId xmlns:a16="http://schemas.microsoft.com/office/drawing/2014/main" id="{22C94EBA-0078-CA43-A049-35FE6ECB17AB}"/>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4773706">
            <a:off x="1630755" y="4291665"/>
            <a:ext cx="90967" cy="77097"/>
          </a:xfrm>
          <a:prstGeom prst="rect">
            <a:avLst/>
          </a:prstGeom>
        </p:spPr>
      </p:pic>
      <p:pic>
        <p:nvPicPr>
          <p:cNvPr id="97" name="Picture 96">
            <a:extLst>
              <a:ext uri="{FF2B5EF4-FFF2-40B4-BE49-F238E27FC236}">
                <a16:creationId xmlns:a16="http://schemas.microsoft.com/office/drawing/2014/main" id="{F6E8F9F9-0AE2-9F4F-B799-0856C8439F20}"/>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773706">
            <a:off x="1158205" y="4072366"/>
            <a:ext cx="90967" cy="77097"/>
          </a:xfrm>
          <a:prstGeom prst="rect">
            <a:avLst/>
          </a:prstGeom>
        </p:spPr>
      </p:pic>
      <p:pic>
        <p:nvPicPr>
          <p:cNvPr id="98" name="Picture 97">
            <a:extLst>
              <a:ext uri="{FF2B5EF4-FFF2-40B4-BE49-F238E27FC236}">
                <a16:creationId xmlns:a16="http://schemas.microsoft.com/office/drawing/2014/main" id="{939020F9-9B10-694D-A63E-752781144493}"/>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6360991">
            <a:off x="1104592" y="4072365"/>
            <a:ext cx="90967" cy="77097"/>
          </a:xfrm>
          <a:prstGeom prst="rect">
            <a:avLst/>
          </a:prstGeom>
        </p:spPr>
      </p:pic>
      <p:pic>
        <p:nvPicPr>
          <p:cNvPr id="99" name="Picture 98">
            <a:extLst>
              <a:ext uri="{FF2B5EF4-FFF2-40B4-BE49-F238E27FC236}">
                <a16:creationId xmlns:a16="http://schemas.microsoft.com/office/drawing/2014/main" id="{9334E133-B733-9D4E-AE6C-149F271FEDB9}"/>
              </a:ext>
            </a:extLst>
          </p:cNvPr>
          <p:cNvPicPr>
            <a:picLocks noChangeAspect="1"/>
          </p:cNvPicPr>
          <p:nvPr/>
        </p:nvPicPr>
        <p:blipFill rotWithShape="1">
          <a:blip r:embed="rId5">
            <a:extLst>
              <a:ext uri="{BEBA8EAE-BF5A-486C-A8C5-ECC9F3942E4B}">
                <a14:imgProps xmlns:a14="http://schemas.microsoft.com/office/drawing/2010/main">
                  <a14:imgLayer r:embed="rId23">
                    <a14:imgEffect>
                      <a14:backgroundRemoval t="16703" b="23499" l="35718" r="44866"/>
                    </a14:imgEffect>
                  </a14:imgLayer>
                </a14:imgProps>
              </a:ext>
            </a:extLst>
          </a:blip>
          <a:srcRect l="34575" t="15854" r="53990" b="75651"/>
          <a:stretch/>
        </p:blipFill>
        <p:spPr>
          <a:xfrm rot="16360991">
            <a:off x="1029540" y="3785135"/>
            <a:ext cx="90967" cy="77097"/>
          </a:xfrm>
          <a:prstGeom prst="rect">
            <a:avLst/>
          </a:prstGeom>
        </p:spPr>
      </p:pic>
      <p:pic>
        <p:nvPicPr>
          <p:cNvPr id="100" name="Picture 99">
            <a:extLst>
              <a:ext uri="{FF2B5EF4-FFF2-40B4-BE49-F238E27FC236}">
                <a16:creationId xmlns:a16="http://schemas.microsoft.com/office/drawing/2014/main" id="{523B0427-D5E5-054C-AB9B-A428BF4272D6}"/>
              </a:ext>
            </a:extLst>
          </p:cNvPr>
          <p:cNvPicPr>
            <a:picLocks noChangeAspect="1"/>
          </p:cNvPicPr>
          <p:nvPr/>
        </p:nvPicPr>
        <p:blipFill rotWithShape="1">
          <a:blip r:embed="rId5">
            <a:extLst>
              <a:ext uri="{BEBA8EAE-BF5A-486C-A8C5-ECC9F3942E4B}">
                <a14:imgProps xmlns:a14="http://schemas.microsoft.com/office/drawing/2010/main">
                  <a14:imgLayer r:embed="rId21">
                    <a14:imgEffect>
                      <a14:backgroundRemoval t="16703" b="23499" l="35718" r="44866"/>
                    </a14:imgEffect>
                  </a14:imgLayer>
                </a14:imgProps>
              </a:ext>
            </a:extLst>
          </a:blip>
          <a:srcRect l="34575" t="15854" r="53990" b="75651"/>
          <a:stretch/>
        </p:blipFill>
        <p:spPr>
          <a:xfrm rot="16360991">
            <a:off x="989753" y="3763755"/>
            <a:ext cx="90967" cy="77097"/>
          </a:xfrm>
          <a:prstGeom prst="rect">
            <a:avLst/>
          </a:prstGeom>
        </p:spPr>
      </p:pic>
      <p:pic>
        <p:nvPicPr>
          <p:cNvPr id="101" name="Picture 100">
            <a:extLst>
              <a:ext uri="{FF2B5EF4-FFF2-40B4-BE49-F238E27FC236}">
                <a16:creationId xmlns:a16="http://schemas.microsoft.com/office/drawing/2014/main" id="{A7F4C280-3A97-8B44-85EC-479F3AC27CA7}"/>
              </a:ext>
            </a:extLst>
          </p:cNvPr>
          <p:cNvPicPr>
            <a:picLocks noChangeAspect="1"/>
          </p:cNvPicPr>
          <p:nvPr/>
        </p:nvPicPr>
        <p:blipFill rotWithShape="1">
          <a:blip r:embed="rId5">
            <a:extLst>
              <a:ext uri="{BEBA8EAE-BF5A-486C-A8C5-ECC9F3942E4B}">
                <a14:imgProps xmlns:a14="http://schemas.microsoft.com/office/drawing/2010/main">
                  <a14:imgLayer r:embed="rId24">
                    <a14:imgEffect>
                      <a14:backgroundRemoval t="16703" b="23499" l="35718" r="44866"/>
                    </a14:imgEffect>
                  </a14:imgLayer>
                </a14:imgProps>
              </a:ext>
            </a:extLst>
          </a:blip>
          <a:srcRect l="34575" t="15854" r="53990" b="75651"/>
          <a:stretch/>
        </p:blipFill>
        <p:spPr>
          <a:xfrm rot="14773706">
            <a:off x="1608016" y="3850205"/>
            <a:ext cx="90967" cy="77097"/>
          </a:xfrm>
          <a:prstGeom prst="rect">
            <a:avLst/>
          </a:prstGeom>
        </p:spPr>
      </p:pic>
      <p:pic>
        <p:nvPicPr>
          <p:cNvPr id="102" name="Picture 101">
            <a:extLst>
              <a:ext uri="{FF2B5EF4-FFF2-40B4-BE49-F238E27FC236}">
                <a16:creationId xmlns:a16="http://schemas.microsoft.com/office/drawing/2014/main" id="{BC0653E7-9998-3949-9F91-3C85D6770ED9}"/>
              </a:ext>
            </a:extLst>
          </p:cNvPr>
          <p:cNvPicPr>
            <a:picLocks noChangeAspect="1"/>
          </p:cNvPicPr>
          <p:nvPr/>
        </p:nvPicPr>
        <p:blipFill rotWithShape="1">
          <a:blip r:embed="rId5">
            <a:extLst>
              <a:ext uri="{BEBA8EAE-BF5A-486C-A8C5-ECC9F3942E4B}">
                <a14:imgProps xmlns:a14="http://schemas.microsoft.com/office/drawing/2010/main">
                  <a14:imgLayer r:embed="rId22">
                    <a14:imgEffect>
                      <a14:backgroundRemoval t="16703" b="23499" l="35718" r="44866"/>
                    </a14:imgEffect>
                  </a14:imgLayer>
                </a14:imgProps>
              </a:ext>
            </a:extLst>
          </a:blip>
          <a:srcRect l="34575" t="15854" r="53990" b="75651"/>
          <a:stretch/>
        </p:blipFill>
        <p:spPr>
          <a:xfrm rot="14773706">
            <a:off x="1661627" y="3836458"/>
            <a:ext cx="90967" cy="77097"/>
          </a:xfrm>
          <a:prstGeom prst="rect">
            <a:avLst/>
          </a:prstGeom>
        </p:spPr>
      </p:pic>
      <p:pic>
        <p:nvPicPr>
          <p:cNvPr id="103" name="Picture 102">
            <a:extLst>
              <a:ext uri="{FF2B5EF4-FFF2-40B4-BE49-F238E27FC236}">
                <a16:creationId xmlns:a16="http://schemas.microsoft.com/office/drawing/2014/main" id="{DB068E4E-35BA-4843-8ABC-149C86DC6308}"/>
              </a:ext>
            </a:extLst>
          </p:cNvPr>
          <p:cNvPicPr>
            <a:picLocks noChangeAspect="1"/>
          </p:cNvPicPr>
          <p:nvPr/>
        </p:nvPicPr>
        <p:blipFill rotWithShape="1">
          <a:blip r:embed="rId5">
            <a:extLst>
              <a:ext uri="{BEBA8EAE-BF5A-486C-A8C5-ECC9F3942E4B}">
                <a14:imgProps xmlns:a14="http://schemas.microsoft.com/office/drawing/2010/main">
                  <a14:imgLayer r:embed="rId16">
                    <a14:imgEffect>
                      <a14:backgroundRemoval t="16703" b="23499" l="35718" r="44866"/>
                    </a14:imgEffect>
                  </a14:imgLayer>
                </a14:imgProps>
              </a:ext>
            </a:extLst>
          </a:blip>
          <a:srcRect l="34575" t="15854" r="53990" b="75651"/>
          <a:stretch/>
        </p:blipFill>
        <p:spPr>
          <a:xfrm rot="20883320">
            <a:off x="1277340" y="3531571"/>
            <a:ext cx="90967" cy="77097"/>
          </a:xfrm>
          <a:prstGeom prst="rect">
            <a:avLst/>
          </a:prstGeom>
        </p:spPr>
      </p:pic>
      <p:pic>
        <p:nvPicPr>
          <p:cNvPr id="104" name="Picture 103">
            <a:extLst>
              <a:ext uri="{FF2B5EF4-FFF2-40B4-BE49-F238E27FC236}">
                <a16:creationId xmlns:a16="http://schemas.microsoft.com/office/drawing/2014/main" id="{DA14E48A-4807-9245-A3E2-2EE76693B839}"/>
              </a:ext>
            </a:extLst>
          </p:cNvPr>
          <p:cNvPicPr>
            <a:picLocks noChangeAspect="1"/>
          </p:cNvPicPr>
          <p:nvPr/>
        </p:nvPicPr>
        <p:blipFill rotWithShape="1">
          <a:blip r:embed="rId5">
            <a:extLst>
              <a:ext uri="{BEBA8EAE-BF5A-486C-A8C5-ECC9F3942E4B}">
                <a14:imgProps xmlns:a14="http://schemas.microsoft.com/office/drawing/2010/main">
                  <a14:imgLayer r:embed="rId16">
                    <a14:imgEffect>
                      <a14:backgroundRemoval t="16703" b="23499" l="35718" r="44866"/>
                    </a14:imgEffect>
                  </a14:imgLayer>
                </a14:imgProps>
              </a:ext>
            </a:extLst>
          </a:blip>
          <a:srcRect l="34575" t="15854" r="53990" b="75651"/>
          <a:stretch/>
        </p:blipFill>
        <p:spPr>
          <a:xfrm rot="19750993">
            <a:off x="1610813" y="4034876"/>
            <a:ext cx="90967" cy="77097"/>
          </a:xfrm>
          <a:prstGeom prst="rect">
            <a:avLst/>
          </a:prstGeom>
        </p:spPr>
      </p:pic>
      <p:pic>
        <p:nvPicPr>
          <p:cNvPr id="105" name="Picture 104">
            <a:extLst>
              <a:ext uri="{FF2B5EF4-FFF2-40B4-BE49-F238E27FC236}">
                <a16:creationId xmlns:a16="http://schemas.microsoft.com/office/drawing/2014/main" id="{88E88C6A-468D-744A-A02D-543EEF4BCB31}"/>
              </a:ext>
            </a:extLst>
          </p:cNvPr>
          <p:cNvPicPr>
            <a:picLocks noChangeAspect="1"/>
          </p:cNvPicPr>
          <p:nvPr/>
        </p:nvPicPr>
        <p:blipFill rotWithShape="1">
          <a:blip r:embed="rId5">
            <a:extLst>
              <a:ext uri="{BEBA8EAE-BF5A-486C-A8C5-ECC9F3942E4B}">
                <a14:imgProps xmlns:a14="http://schemas.microsoft.com/office/drawing/2010/main">
                  <a14:imgLayer r:embed="rId16">
                    <a14:imgEffect>
                      <a14:backgroundRemoval t="16703" b="23499" l="35718" r="44866"/>
                    </a14:imgEffect>
                  </a14:imgLayer>
                </a14:imgProps>
              </a:ext>
            </a:extLst>
          </a:blip>
          <a:srcRect l="34575" t="15854" r="53990" b="75651"/>
          <a:stretch/>
        </p:blipFill>
        <p:spPr>
          <a:xfrm rot="18257151">
            <a:off x="1375833" y="4319884"/>
            <a:ext cx="90967" cy="77097"/>
          </a:xfrm>
          <a:prstGeom prst="rect">
            <a:avLst/>
          </a:prstGeom>
        </p:spPr>
      </p:pic>
      <p:sp>
        <p:nvSpPr>
          <p:cNvPr id="106" name="TextBox 105">
            <a:extLst>
              <a:ext uri="{FF2B5EF4-FFF2-40B4-BE49-F238E27FC236}">
                <a16:creationId xmlns:a16="http://schemas.microsoft.com/office/drawing/2014/main" id="{2B3FA59A-59E4-B346-9673-1B59CE20FCE9}"/>
              </a:ext>
            </a:extLst>
          </p:cNvPr>
          <p:cNvSpPr txBox="1"/>
          <p:nvPr/>
        </p:nvSpPr>
        <p:spPr>
          <a:xfrm>
            <a:off x="392394" y="1340930"/>
            <a:ext cx="4399281" cy="307777"/>
          </a:xfrm>
          <a:prstGeom prst="rect">
            <a:avLst/>
          </a:prstGeom>
          <a:noFill/>
        </p:spPr>
        <p:txBody>
          <a:bodyPr wrap="none" rtlCol="0">
            <a:spAutoFit/>
          </a:bodyPr>
          <a:lstStyle/>
          <a:p>
            <a:r>
              <a:rPr lang="en-US" sz="1400" dirty="0"/>
              <a:t>8 fish/tank, 35 sea lice/fish, 4 tanks/treatment for 30 days</a:t>
            </a:r>
          </a:p>
        </p:txBody>
      </p:sp>
      <p:sp>
        <p:nvSpPr>
          <p:cNvPr id="107" name="Right Arrow 106">
            <a:extLst>
              <a:ext uri="{FF2B5EF4-FFF2-40B4-BE49-F238E27FC236}">
                <a16:creationId xmlns:a16="http://schemas.microsoft.com/office/drawing/2014/main" id="{354D4780-8A82-3947-BA48-A356BDD7A6F9}"/>
              </a:ext>
            </a:extLst>
          </p:cNvPr>
          <p:cNvSpPr/>
          <p:nvPr/>
        </p:nvSpPr>
        <p:spPr>
          <a:xfrm>
            <a:off x="5712311" y="3041565"/>
            <a:ext cx="785308" cy="511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760DC8DC-760F-E149-9631-1139CF695CD9}"/>
              </a:ext>
            </a:extLst>
          </p:cNvPr>
          <p:cNvSpPr txBox="1"/>
          <p:nvPr/>
        </p:nvSpPr>
        <p:spPr>
          <a:xfrm>
            <a:off x="6400719" y="1720094"/>
            <a:ext cx="2502095" cy="646331"/>
          </a:xfrm>
          <a:prstGeom prst="rect">
            <a:avLst/>
          </a:prstGeom>
          <a:noFill/>
        </p:spPr>
        <p:txBody>
          <a:bodyPr wrap="none" rtlCol="0">
            <a:spAutoFit/>
          </a:bodyPr>
          <a:lstStyle/>
          <a:p>
            <a:r>
              <a:rPr lang="en-US" u="sng" dirty="0"/>
              <a:t>R</a:t>
            </a:r>
            <a:r>
              <a:rPr lang="en-US" dirty="0"/>
              <a:t>educed-</a:t>
            </a:r>
            <a:r>
              <a:rPr lang="en-US" u="sng" dirty="0"/>
              <a:t>R</a:t>
            </a:r>
            <a:r>
              <a:rPr lang="en-US" dirty="0"/>
              <a:t>epresentation</a:t>
            </a:r>
          </a:p>
          <a:p>
            <a:r>
              <a:rPr lang="en-US" u="sng" dirty="0"/>
              <a:t>B</a:t>
            </a:r>
            <a:r>
              <a:rPr lang="en-US" dirty="0"/>
              <a:t>isulfite </a:t>
            </a:r>
            <a:r>
              <a:rPr lang="en-US" u="sng" dirty="0"/>
              <a:t>S</a:t>
            </a:r>
            <a:r>
              <a:rPr lang="en-US" dirty="0"/>
              <a:t>equencing</a:t>
            </a:r>
          </a:p>
        </p:txBody>
      </p:sp>
      <p:pic>
        <p:nvPicPr>
          <p:cNvPr id="3074" name="Picture 2" descr="Image result for bisulfite sequencing">
            <a:extLst>
              <a:ext uri="{FF2B5EF4-FFF2-40B4-BE49-F238E27FC236}">
                <a16:creationId xmlns:a16="http://schemas.microsoft.com/office/drawing/2014/main" id="{89CD3241-277D-4C46-A024-95DD5F456C2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35094" y="2613813"/>
            <a:ext cx="2473166" cy="1953801"/>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F361F471-877F-F74A-8B02-DB8B3B194457}"/>
              </a:ext>
            </a:extLst>
          </p:cNvPr>
          <p:cNvSpPr txBox="1"/>
          <p:nvPr/>
        </p:nvSpPr>
        <p:spPr>
          <a:xfrm>
            <a:off x="7000481" y="2412987"/>
            <a:ext cx="1271502" cy="261610"/>
          </a:xfrm>
          <a:prstGeom prst="rect">
            <a:avLst/>
          </a:prstGeom>
          <a:noFill/>
        </p:spPr>
        <p:txBody>
          <a:bodyPr wrap="none" rtlCol="0">
            <a:spAutoFit/>
          </a:bodyPr>
          <a:lstStyle/>
          <a:p>
            <a:r>
              <a:rPr lang="en-US" sz="1100" dirty="0" err="1"/>
              <a:t>MspI</a:t>
            </a:r>
            <a:r>
              <a:rPr lang="en-US" sz="1100" dirty="0"/>
              <a:t> +</a:t>
            </a:r>
            <a:r>
              <a:rPr lang="en-US" sz="1100" dirty="0" err="1"/>
              <a:t>Taq</a:t>
            </a:r>
            <a:r>
              <a:rPr lang="en-US" sz="1100" dirty="0"/>
              <a:t>αI digest</a:t>
            </a:r>
          </a:p>
        </p:txBody>
      </p:sp>
    </p:spTree>
    <p:extLst>
      <p:ext uri="{BB962C8B-B14F-4D97-AF65-F5344CB8AC3E}">
        <p14:creationId xmlns:p14="http://schemas.microsoft.com/office/powerpoint/2010/main" val="495900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5A4E-4876-B948-8DC2-18FFEB84170E}"/>
              </a:ext>
            </a:extLst>
          </p:cNvPr>
          <p:cNvSpPr>
            <a:spLocks noGrp="1"/>
          </p:cNvSpPr>
          <p:nvPr>
            <p:ph type="title"/>
          </p:nvPr>
        </p:nvSpPr>
        <p:spPr/>
        <p:txBody>
          <a:bodyPr/>
          <a:lstStyle/>
          <a:p>
            <a:r>
              <a:rPr lang="en-US" dirty="0"/>
              <a:t>PCA of all RRBS data</a:t>
            </a:r>
          </a:p>
        </p:txBody>
      </p:sp>
      <p:pic>
        <p:nvPicPr>
          <p:cNvPr id="4098" name="Picture 2" descr="https://gannet.fish.washington.edu/metacarcinus/Salmo_Calig/analyses/20190828_Salmo/images_multisampleBamQcReport/PCA.png">
            <a:extLst>
              <a:ext uri="{FF2B5EF4-FFF2-40B4-BE49-F238E27FC236}">
                <a16:creationId xmlns:a16="http://schemas.microsoft.com/office/drawing/2014/main" id="{84227FB6-B2C0-FD48-9965-A9BC96777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31" y="1189754"/>
            <a:ext cx="4906537" cy="3679902"/>
          </a:xfrm>
          <a:prstGeom prst="rect">
            <a:avLst/>
          </a:prstGeom>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E45AEBF-D39A-F54B-8C0D-7B89D7A0D254}"/>
              </a:ext>
            </a:extLst>
          </p:cNvPr>
          <p:cNvSpPr txBox="1"/>
          <p:nvPr/>
        </p:nvSpPr>
        <p:spPr>
          <a:xfrm>
            <a:off x="5342965" y="2422712"/>
            <a:ext cx="2872774" cy="369332"/>
          </a:xfrm>
          <a:prstGeom prst="rect">
            <a:avLst/>
          </a:prstGeom>
          <a:noFill/>
        </p:spPr>
        <p:txBody>
          <a:bodyPr wrap="none" rtlCol="0">
            <a:spAutoFit/>
          </a:bodyPr>
          <a:lstStyle/>
          <a:p>
            <a:r>
              <a:rPr lang="en-US" dirty="0"/>
              <a:t>Are these samples different?</a:t>
            </a:r>
          </a:p>
        </p:txBody>
      </p:sp>
    </p:spTree>
    <p:extLst>
      <p:ext uri="{BB962C8B-B14F-4D97-AF65-F5344CB8AC3E}">
        <p14:creationId xmlns:p14="http://schemas.microsoft.com/office/powerpoint/2010/main" val="3164064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8576-FCDF-B044-8770-9DDBB74E3048}"/>
              </a:ext>
            </a:extLst>
          </p:cNvPr>
          <p:cNvSpPr>
            <a:spLocks noGrp="1"/>
          </p:cNvSpPr>
          <p:nvPr>
            <p:ph type="title"/>
          </p:nvPr>
        </p:nvSpPr>
        <p:spPr/>
        <p:txBody>
          <a:bodyPr>
            <a:normAutofit/>
          </a:bodyPr>
          <a:lstStyle/>
          <a:p>
            <a:r>
              <a:rPr lang="en-US" dirty="0"/>
              <a:t>DMR:  </a:t>
            </a:r>
            <a:r>
              <a:rPr lang="en-US" sz="3600" u="sng" dirty="0"/>
              <a:t>D</a:t>
            </a:r>
            <a:r>
              <a:rPr lang="en-US" sz="3600" dirty="0"/>
              <a:t>ifferentially </a:t>
            </a:r>
            <a:r>
              <a:rPr lang="en-US" sz="3600" u="sng" dirty="0"/>
              <a:t>m</a:t>
            </a:r>
            <a:r>
              <a:rPr lang="en-US" sz="3600" dirty="0"/>
              <a:t>ethylated </a:t>
            </a:r>
            <a:r>
              <a:rPr lang="en-US" sz="3600" u="sng" dirty="0"/>
              <a:t>r</a:t>
            </a:r>
            <a:r>
              <a:rPr lang="en-US" sz="3600" dirty="0"/>
              <a:t>egion</a:t>
            </a:r>
            <a:endParaRPr lang="en-US" dirty="0"/>
          </a:p>
        </p:txBody>
      </p:sp>
      <p:sp>
        <p:nvSpPr>
          <p:cNvPr id="3" name="Content Placeholder 2">
            <a:extLst>
              <a:ext uri="{FF2B5EF4-FFF2-40B4-BE49-F238E27FC236}">
                <a16:creationId xmlns:a16="http://schemas.microsoft.com/office/drawing/2014/main" id="{E98EBA00-84E2-874A-9BC6-456ABEAC727B}"/>
              </a:ext>
            </a:extLst>
          </p:cNvPr>
          <p:cNvSpPr>
            <a:spLocks noGrp="1"/>
          </p:cNvSpPr>
          <p:nvPr>
            <p:ph idx="1"/>
          </p:nvPr>
        </p:nvSpPr>
        <p:spPr>
          <a:xfrm>
            <a:off x="5091953" y="1268016"/>
            <a:ext cx="4094807" cy="3429056"/>
          </a:xfrm>
        </p:spPr>
        <p:txBody>
          <a:bodyPr>
            <a:normAutofit/>
          </a:bodyPr>
          <a:lstStyle/>
          <a:p>
            <a:pPr marL="342900" lvl="1" indent="0">
              <a:buNone/>
            </a:pPr>
            <a:r>
              <a:rPr lang="en-US" sz="2400" dirty="0"/>
              <a:t>~250bp site </a:t>
            </a:r>
          </a:p>
          <a:p>
            <a:pPr lvl="2"/>
            <a:r>
              <a:rPr lang="en-US" sz="1800" dirty="0"/>
              <a:t>containing at least 3 </a:t>
            </a:r>
            <a:r>
              <a:rPr lang="en-US" sz="1800" dirty="0" err="1"/>
              <a:t>CpGs</a:t>
            </a:r>
            <a:r>
              <a:rPr lang="en-US" sz="1800" dirty="0"/>
              <a:t> that are significantly differentially methylated than expected from genetic origins of methylation variation</a:t>
            </a:r>
          </a:p>
          <a:p>
            <a:pPr marL="685800" lvl="2" indent="0">
              <a:buNone/>
            </a:pPr>
            <a:r>
              <a:rPr lang="en-US" sz="1800" b="1" dirty="0"/>
              <a:t>AND</a:t>
            </a:r>
          </a:p>
          <a:p>
            <a:pPr lvl="2"/>
            <a:r>
              <a:rPr lang="en-US" sz="1800" dirty="0"/>
              <a:t>with significantly different methylation across experimental groups (ANOVA)</a:t>
            </a:r>
          </a:p>
        </p:txBody>
      </p:sp>
      <p:graphicFrame>
        <p:nvGraphicFramePr>
          <p:cNvPr id="6" name="Table 5">
            <a:extLst>
              <a:ext uri="{FF2B5EF4-FFF2-40B4-BE49-F238E27FC236}">
                <a16:creationId xmlns:a16="http://schemas.microsoft.com/office/drawing/2014/main" id="{BAD38FA7-B7E4-5441-A48E-862D4948DCDE}"/>
              </a:ext>
            </a:extLst>
          </p:cNvPr>
          <p:cNvGraphicFramePr>
            <a:graphicFrameLocks noGrp="1"/>
          </p:cNvGraphicFramePr>
          <p:nvPr>
            <p:extLst>
              <p:ext uri="{D42A27DB-BD31-4B8C-83A1-F6EECF244321}">
                <p14:modId xmlns:p14="http://schemas.microsoft.com/office/powerpoint/2010/main" val="3829067360"/>
              </p:ext>
            </p:extLst>
          </p:nvPr>
        </p:nvGraphicFramePr>
        <p:xfrm>
          <a:off x="190996" y="1968032"/>
          <a:ext cx="2605992" cy="3048000"/>
        </p:xfrm>
        <a:graphic>
          <a:graphicData uri="http://schemas.openxmlformats.org/drawingml/2006/table">
            <a:tbl>
              <a:tblPr firstRow="1" bandRow="1">
                <a:tableStyleId>{5C22544A-7EE6-4342-B048-85BDC9FD1C3A}</a:tableStyleId>
              </a:tblPr>
              <a:tblGrid>
                <a:gridCol w="1272215">
                  <a:extLst>
                    <a:ext uri="{9D8B030D-6E8A-4147-A177-3AD203B41FA5}">
                      <a16:colId xmlns:a16="http://schemas.microsoft.com/office/drawing/2014/main" val="2977356825"/>
                    </a:ext>
                  </a:extLst>
                </a:gridCol>
                <a:gridCol w="629933">
                  <a:extLst>
                    <a:ext uri="{9D8B030D-6E8A-4147-A177-3AD203B41FA5}">
                      <a16:colId xmlns:a16="http://schemas.microsoft.com/office/drawing/2014/main" val="4119761045"/>
                    </a:ext>
                  </a:extLst>
                </a:gridCol>
                <a:gridCol w="703844">
                  <a:extLst>
                    <a:ext uri="{9D8B030D-6E8A-4147-A177-3AD203B41FA5}">
                      <a16:colId xmlns:a16="http://schemas.microsoft.com/office/drawing/2014/main" val="2574373243"/>
                    </a:ext>
                  </a:extLst>
                </a:gridCol>
              </a:tblGrid>
              <a:tr h="411759">
                <a:tc>
                  <a:txBody>
                    <a:bodyPr/>
                    <a:lstStyle/>
                    <a:p>
                      <a:r>
                        <a:rPr lang="en-US" sz="1000" dirty="0"/>
                        <a:t>Sample</a:t>
                      </a:r>
                    </a:p>
                  </a:txBody>
                  <a:tcPr/>
                </a:tc>
                <a:tc>
                  <a:txBody>
                    <a:bodyPr/>
                    <a:lstStyle/>
                    <a:p>
                      <a:r>
                        <a:rPr lang="en-US" sz="1000" dirty="0"/>
                        <a:t># reads with </a:t>
                      </a:r>
                      <a:r>
                        <a:rPr lang="en-US" sz="1000" dirty="0" err="1"/>
                        <a:t>mCpG</a:t>
                      </a:r>
                      <a:endParaRPr lang="en-US" sz="1000" dirty="0"/>
                    </a:p>
                  </a:txBody>
                  <a:tcPr/>
                </a:tc>
                <a:tc>
                  <a:txBody>
                    <a:bodyPr/>
                    <a:lstStyle/>
                    <a:p>
                      <a:r>
                        <a:rPr lang="en-US" sz="1000" dirty="0"/>
                        <a:t># reads with any CpG</a:t>
                      </a:r>
                    </a:p>
                  </a:txBody>
                  <a:tcPr/>
                </a:tc>
                <a:extLst>
                  <a:ext uri="{0D108BD9-81ED-4DB2-BD59-A6C34878D82A}">
                    <a16:rowId xmlns:a16="http://schemas.microsoft.com/office/drawing/2014/main" val="116467392"/>
                  </a:ext>
                </a:extLst>
              </a:tr>
              <a:tr h="219400">
                <a:tc>
                  <a:txBody>
                    <a:bodyPr/>
                    <a:lstStyle/>
                    <a:p>
                      <a:r>
                        <a:rPr lang="en-US" sz="1000" dirty="0"/>
                        <a:t>16C_32psu_1</a:t>
                      </a:r>
                    </a:p>
                  </a:txBody>
                  <a:tcPr/>
                </a:tc>
                <a:tc>
                  <a:txBody>
                    <a:bodyPr/>
                    <a:lstStyle/>
                    <a:p>
                      <a:r>
                        <a:rPr lang="en-US" sz="1000" dirty="0"/>
                        <a:t>5</a:t>
                      </a:r>
                    </a:p>
                  </a:txBody>
                  <a:tcPr/>
                </a:tc>
                <a:tc>
                  <a:txBody>
                    <a:bodyPr/>
                    <a:lstStyle/>
                    <a:p>
                      <a:r>
                        <a:rPr lang="en-US" sz="1000" dirty="0"/>
                        <a:t>5</a:t>
                      </a:r>
                    </a:p>
                  </a:txBody>
                  <a:tcPr/>
                </a:tc>
                <a:extLst>
                  <a:ext uri="{0D108BD9-81ED-4DB2-BD59-A6C34878D82A}">
                    <a16:rowId xmlns:a16="http://schemas.microsoft.com/office/drawing/2014/main" val="2784228360"/>
                  </a:ext>
                </a:extLst>
              </a:tr>
              <a:tr h="2194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16C_32psu_2</a:t>
                      </a:r>
                    </a:p>
                  </a:txBody>
                  <a:tcPr/>
                </a:tc>
                <a:tc>
                  <a:txBody>
                    <a:bodyPr/>
                    <a:lstStyle/>
                    <a:p>
                      <a:r>
                        <a:rPr lang="en-US" sz="1000" dirty="0"/>
                        <a:t>12</a:t>
                      </a:r>
                    </a:p>
                  </a:txBody>
                  <a:tcPr/>
                </a:tc>
                <a:tc>
                  <a:txBody>
                    <a:bodyPr/>
                    <a:lstStyle/>
                    <a:p>
                      <a:r>
                        <a:rPr lang="en-US" sz="1000" dirty="0"/>
                        <a:t>100</a:t>
                      </a:r>
                    </a:p>
                  </a:txBody>
                  <a:tcPr/>
                </a:tc>
                <a:extLst>
                  <a:ext uri="{0D108BD9-81ED-4DB2-BD59-A6C34878D82A}">
                    <a16:rowId xmlns:a16="http://schemas.microsoft.com/office/drawing/2014/main" val="1465160541"/>
                  </a:ext>
                </a:extLst>
              </a:tr>
              <a:tr h="2194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16C_32psu_3</a:t>
                      </a:r>
                    </a:p>
                  </a:txBody>
                  <a:tcPr/>
                </a:tc>
                <a:tc>
                  <a:txBody>
                    <a:bodyPr/>
                    <a:lstStyle/>
                    <a:p>
                      <a:r>
                        <a:rPr lang="en-US" sz="1000" dirty="0"/>
                        <a:t>6</a:t>
                      </a:r>
                    </a:p>
                  </a:txBody>
                  <a:tcPr/>
                </a:tc>
                <a:tc>
                  <a:txBody>
                    <a:bodyPr/>
                    <a:lstStyle/>
                    <a:p>
                      <a:r>
                        <a:rPr lang="en-US" sz="1000" dirty="0"/>
                        <a:t>10</a:t>
                      </a:r>
                    </a:p>
                  </a:txBody>
                  <a:tcPr/>
                </a:tc>
                <a:extLst>
                  <a:ext uri="{0D108BD9-81ED-4DB2-BD59-A6C34878D82A}">
                    <a16:rowId xmlns:a16="http://schemas.microsoft.com/office/drawing/2014/main" val="3434575168"/>
                  </a:ext>
                </a:extLst>
              </a:tr>
              <a:tr h="2194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16C_32psu_4</a:t>
                      </a:r>
                    </a:p>
                  </a:txBody>
                  <a:tcPr/>
                </a:tc>
                <a:tc>
                  <a:txBody>
                    <a:bodyPr/>
                    <a:lstStyle/>
                    <a:p>
                      <a:r>
                        <a:rPr lang="en-US" sz="1000" dirty="0"/>
                        <a:t>30</a:t>
                      </a:r>
                    </a:p>
                  </a:txBody>
                  <a:tcPr/>
                </a:tc>
                <a:tc>
                  <a:txBody>
                    <a:bodyPr/>
                    <a:lstStyle/>
                    <a:p>
                      <a:r>
                        <a:rPr lang="en-US" sz="1000" dirty="0"/>
                        <a:t>50</a:t>
                      </a:r>
                    </a:p>
                  </a:txBody>
                  <a:tcPr/>
                </a:tc>
                <a:extLst>
                  <a:ext uri="{0D108BD9-81ED-4DB2-BD59-A6C34878D82A}">
                    <a16:rowId xmlns:a16="http://schemas.microsoft.com/office/drawing/2014/main" val="1505393068"/>
                  </a:ext>
                </a:extLst>
              </a:tr>
              <a:tr h="29738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8C_32psu_1</a:t>
                      </a:r>
                    </a:p>
                    <a:p>
                      <a:endParaRPr lang="en-US" sz="1000" dirty="0"/>
                    </a:p>
                  </a:txBody>
                  <a:tcPr/>
                </a:tc>
                <a:tc>
                  <a:txBody>
                    <a:bodyPr/>
                    <a:lstStyle/>
                    <a:p>
                      <a:r>
                        <a:rPr lang="en-US" sz="1000" dirty="0"/>
                        <a:t>15</a:t>
                      </a:r>
                    </a:p>
                  </a:txBody>
                  <a:tcPr/>
                </a:tc>
                <a:tc>
                  <a:txBody>
                    <a:bodyPr/>
                    <a:lstStyle/>
                    <a:p>
                      <a:r>
                        <a:rPr lang="en-US" sz="1000" dirty="0"/>
                        <a:t>20</a:t>
                      </a:r>
                    </a:p>
                  </a:txBody>
                  <a:tcPr/>
                </a:tc>
                <a:extLst>
                  <a:ext uri="{0D108BD9-81ED-4DB2-BD59-A6C34878D82A}">
                    <a16:rowId xmlns:a16="http://schemas.microsoft.com/office/drawing/2014/main" val="2117340098"/>
                  </a:ext>
                </a:extLst>
              </a:tr>
              <a:tr h="29738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8C_26psu_3</a:t>
                      </a:r>
                    </a:p>
                    <a:p>
                      <a:endParaRPr lang="en-US" sz="1000" dirty="0"/>
                    </a:p>
                  </a:txBody>
                  <a:tcPr/>
                </a:tc>
                <a:tc>
                  <a:txBody>
                    <a:bodyPr/>
                    <a:lstStyle/>
                    <a:p>
                      <a:r>
                        <a:rPr lang="en-US" sz="1000" dirty="0"/>
                        <a:t>11</a:t>
                      </a:r>
                    </a:p>
                  </a:txBody>
                  <a:tcPr/>
                </a:tc>
                <a:tc>
                  <a:txBody>
                    <a:bodyPr/>
                    <a:lstStyle/>
                    <a:p>
                      <a:r>
                        <a:rPr lang="en-US" sz="1000" dirty="0"/>
                        <a:t>15</a:t>
                      </a:r>
                    </a:p>
                  </a:txBody>
                  <a:tcPr/>
                </a:tc>
                <a:extLst>
                  <a:ext uri="{0D108BD9-81ED-4DB2-BD59-A6C34878D82A}">
                    <a16:rowId xmlns:a16="http://schemas.microsoft.com/office/drawing/2014/main" val="1238888893"/>
                  </a:ext>
                </a:extLst>
              </a:tr>
              <a:tr h="219400">
                <a:tc>
                  <a:txBody>
                    <a:bodyPr/>
                    <a:lstStyle/>
                    <a:p>
                      <a:r>
                        <a:rPr lang="en-US" sz="1000" dirty="0"/>
                        <a:t>CTRL_8C_26psu_1</a:t>
                      </a:r>
                    </a:p>
                  </a:txBody>
                  <a:tcPr/>
                </a:tc>
                <a:tc>
                  <a:txBody>
                    <a:bodyPr/>
                    <a:lstStyle/>
                    <a:p>
                      <a:r>
                        <a:rPr lang="en-US" sz="1000" dirty="0"/>
                        <a:t>0</a:t>
                      </a:r>
                    </a:p>
                  </a:txBody>
                  <a:tcPr/>
                </a:tc>
                <a:tc>
                  <a:txBody>
                    <a:bodyPr/>
                    <a:lstStyle/>
                    <a:p>
                      <a:r>
                        <a:rPr lang="en-US" sz="1000" dirty="0"/>
                        <a:t>21</a:t>
                      </a:r>
                    </a:p>
                  </a:txBody>
                  <a:tcPr/>
                </a:tc>
                <a:extLst>
                  <a:ext uri="{0D108BD9-81ED-4DB2-BD59-A6C34878D82A}">
                    <a16:rowId xmlns:a16="http://schemas.microsoft.com/office/drawing/2014/main" val="3848278308"/>
                  </a:ext>
                </a:extLst>
              </a:tr>
              <a:tr h="2194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CTRL_8C_26psu_2</a:t>
                      </a:r>
                    </a:p>
                  </a:txBody>
                  <a:tcPr/>
                </a:tc>
                <a:tc>
                  <a:txBody>
                    <a:bodyPr/>
                    <a:lstStyle/>
                    <a:p>
                      <a:r>
                        <a:rPr lang="en-US" sz="1000" dirty="0"/>
                        <a:t>5</a:t>
                      </a:r>
                    </a:p>
                  </a:txBody>
                  <a:tcPr/>
                </a:tc>
                <a:tc>
                  <a:txBody>
                    <a:bodyPr/>
                    <a:lstStyle/>
                    <a:p>
                      <a:r>
                        <a:rPr lang="en-US" sz="1000" dirty="0"/>
                        <a:t>60</a:t>
                      </a:r>
                    </a:p>
                  </a:txBody>
                  <a:tcPr/>
                </a:tc>
                <a:extLst>
                  <a:ext uri="{0D108BD9-81ED-4DB2-BD59-A6C34878D82A}">
                    <a16:rowId xmlns:a16="http://schemas.microsoft.com/office/drawing/2014/main" val="1843546375"/>
                  </a:ext>
                </a:extLst>
              </a:tr>
              <a:tr h="1830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CTRL_16C_26psu_1</a:t>
                      </a:r>
                    </a:p>
                  </a:txBody>
                  <a:tcPr/>
                </a:tc>
                <a:tc>
                  <a:txBody>
                    <a:bodyPr/>
                    <a:lstStyle/>
                    <a:p>
                      <a:r>
                        <a:rPr lang="en-US" sz="1000" dirty="0"/>
                        <a:t>0</a:t>
                      </a:r>
                    </a:p>
                  </a:txBody>
                  <a:tcPr/>
                </a:tc>
                <a:tc>
                  <a:txBody>
                    <a:bodyPr/>
                    <a:lstStyle/>
                    <a:p>
                      <a:r>
                        <a:rPr lang="en-US" sz="1000" dirty="0"/>
                        <a:t>0</a:t>
                      </a:r>
                    </a:p>
                  </a:txBody>
                  <a:tcPr/>
                </a:tc>
                <a:extLst>
                  <a:ext uri="{0D108BD9-81ED-4DB2-BD59-A6C34878D82A}">
                    <a16:rowId xmlns:a16="http://schemas.microsoft.com/office/drawing/2014/main" val="244195592"/>
                  </a:ext>
                </a:extLst>
              </a:tr>
            </a:tbl>
          </a:graphicData>
        </a:graphic>
      </p:graphicFrame>
      <p:graphicFrame>
        <p:nvGraphicFramePr>
          <p:cNvPr id="7" name="Table 6">
            <a:extLst>
              <a:ext uri="{FF2B5EF4-FFF2-40B4-BE49-F238E27FC236}">
                <a16:creationId xmlns:a16="http://schemas.microsoft.com/office/drawing/2014/main" id="{D443F103-0A57-E943-B5F5-44D624621961}"/>
              </a:ext>
            </a:extLst>
          </p:cNvPr>
          <p:cNvGraphicFramePr>
            <a:graphicFrameLocks noGrp="1"/>
          </p:cNvGraphicFramePr>
          <p:nvPr>
            <p:extLst>
              <p:ext uri="{D42A27DB-BD31-4B8C-83A1-F6EECF244321}">
                <p14:modId xmlns:p14="http://schemas.microsoft.com/office/powerpoint/2010/main" val="1205846762"/>
              </p:ext>
            </p:extLst>
          </p:nvPr>
        </p:nvGraphicFramePr>
        <p:xfrm>
          <a:off x="3111309" y="1968032"/>
          <a:ext cx="2605992" cy="3048000"/>
        </p:xfrm>
        <a:graphic>
          <a:graphicData uri="http://schemas.openxmlformats.org/drawingml/2006/table">
            <a:tbl>
              <a:tblPr firstRow="1" bandRow="1">
                <a:tableStyleId>{5C22544A-7EE6-4342-B048-85BDC9FD1C3A}</a:tableStyleId>
              </a:tblPr>
              <a:tblGrid>
                <a:gridCol w="1272215">
                  <a:extLst>
                    <a:ext uri="{9D8B030D-6E8A-4147-A177-3AD203B41FA5}">
                      <a16:colId xmlns:a16="http://schemas.microsoft.com/office/drawing/2014/main" val="2977356825"/>
                    </a:ext>
                  </a:extLst>
                </a:gridCol>
                <a:gridCol w="629933">
                  <a:extLst>
                    <a:ext uri="{9D8B030D-6E8A-4147-A177-3AD203B41FA5}">
                      <a16:colId xmlns:a16="http://schemas.microsoft.com/office/drawing/2014/main" val="4119761045"/>
                    </a:ext>
                  </a:extLst>
                </a:gridCol>
                <a:gridCol w="703844">
                  <a:extLst>
                    <a:ext uri="{9D8B030D-6E8A-4147-A177-3AD203B41FA5}">
                      <a16:colId xmlns:a16="http://schemas.microsoft.com/office/drawing/2014/main" val="2574373243"/>
                    </a:ext>
                  </a:extLst>
                </a:gridCol>
              </a:tblGrid>
              <a:tr h="411759">
                <a:tc>
                  <a:txBody>
                    <a:bodyPr/>
                    <a:lstStyle/>
                    <a:p>
                      <a:r>
                        <a:rPr lang="en-US" sz="1000" dirty="0"/>
                        <a:t>Sample</a:t>
                      </a:r>
                    </a:p>
                  </a:txBody>
                  <a:tcPr/>
                </a:tc>
                <a:tc>
                  <a:txBody>
                    <a:bodyPr/>
                    <a:lstStyle/>
                    <a:p>
                      <a:r>
                        <a:rPr lang="en-US" sz="1000" dirty="0"/>
                        <a:t># reads with </a:t>
                      </a:r>
                      <a:r>
                        <a:rPr lang="en-US" sz="1000" dirty="0" err="1"/>
                        <a:t>mCpG</a:t>
                      </a:r>
                      <a:endParaRPr lang="en-US" sz="1000" dirty="0"/>
                    </a:p>
                  </a:txBody>
                  <a:tcPr/>
                </a:tc>
                <a:tc>
                  <a:txBody>
                    <a:bodyPr/>
                    <a:lstStyle/>
                    <a:p>
                      <a:r>
                        <a:rPr lang="en-US" sz="1000" dirty="0"/>
                        <a:t># reads with any CpG</a:t>
                      </a:r>
                    </a:p>
                  </a:txBody>
                  <a:tcPr/>
                </a:tc>
                <a:extLst>
                  <a:ext uri="{0D108BD9-81ED-4DB2-BD59-A6C34878D82A}">
                    <a16:rowId xmlns:a16="http://schemas.microsoft.com/office/drawing/2014/main" val="116467392"/>
                  </a:ext>
                </a:extLst>
              </a:tr>
              <a:tr h="219400">
                <a:tc>
                  <a:txBody>
                    <a:bodyPr/>
                    <a:lstStyle/>
                    <a:p>
                      <a:r>
                        <a:rPr lang="en-US" sz="1000" dirty="0"/>
                        <a:t>16C_32psu_1</a:t>
                      </a:r>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784228360"/>
                  </a:ext>
                </a:extLst>
              </a:tr>
              <a:tr h="2194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16C_32psu_2</a:t>
                      </a:r>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465160541"/>
                  </a:ext>
                </a:extLst>
              </a:tr>
              <a:tr h="2194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16C_32psu_3</a:t>
                      </a:r>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434575168"/>
                  </a:ext>
                </a:extLst>
              </a:tr>
              <a:tr h="2194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16C_32psu_4</a:t>
                      </a:r>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505393068"/>
                  </a:ext>
                </a:extLst>
              </a:tr>
              <a:tr h="29738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8C_32psu_1</a:t>
                      </a:r>
                    </a:p>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117340098"/>
                  </a:ext>
                </a:extLst>
              </a:tr>
              <a:tr h="29738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8C_26psu_3</a:t>
                      </a:r>
                    </a:p>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38888893"/>
                  </a:ext>
                </a:extLst>
              </a:tr>
              <a:tr h="219400">
                <a:tc>
                  <a:txBody>
                    <a:bodyPr/>
                    <a:lstStyle/>
                    <a:p>
                      <a:r>
                        <a:rPr lang="en-US" sz="1000" dirty="0"/>
                        <a:t>CTRL_8C_26psu_1</a:t>
                      </a:r>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848278308"/>
                  </a:ext>
                </a:extLst>
              </a:tr>
              <a:tr h="2194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CTRL_8C_26psu_2</a:t>
                      </a:r>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43546375"/>
                  </a:ext>
                </a:extLst>
              </a:tr>
              <a:tr h="1830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CTRL_16C_26psu_1</a:t>
                      </a:r>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44195592"/>
                  </a:ext>
                </a:extLst>
              </a:tr>
            </a:tbl>
          </a:graphicData>
        </a:graphic>
      </p:graphicFrame>
      <p:sp>
        <p:nvSpPr>
          <p:cNvPr id="8" name="TextBox 7">
            <a:extLst>
              <a:ext uri="{FF2B5EF4-FFF2-40B4-BE49-F238E27FC236}">
                <a16:creationId xmlns:a16="http://schemas.microsoft.com/office/drawing/2014/main" id="{D4025FF7-31F5-3F45-94CD-354ECB4E7CBC}"/>
              </a:ext>
            </a:extLst>
          </p:cNvPr>
          <p:cNvSpPr txBox="1"/>
          <p:nvPr/>
        </p:nvSpPr>
        <p:spPr>
          <a:xfrm>
            <a:off x="628650" y="1512654"/>
            <a:ext cx="1201739" cy="276999"/>
          </a:xfrm>
          <a:prstGeom prst="rect">
            <a:avLst/>
          </a:prstGeom>
          <a:noFill/>
        </p:spPr>
        <p:txBody>
          <a:bodyPr wrap="none" rtlCol="0">
            <a:spAutoFit/>
          </a:bodyPr>
          <a:lstStyle/>
          <a:p>
            <a:r>
              <a:rPr lang="en-US" sz="1200" dirty="0"/>
              <a:t>Observed </a:t>
            </a:r>
            <a:r>
              <a:rPr lang="en-US" sz="1200" dirty="0" err="1"/>
              <a:t>mCpG</a:t>
            </a:r>
            <a:endParaRPr lang="en-US" sz="1200" dirty="0"/>
          </a:p>
        </p:txBody>
      </p:sp>
      <p:sp>
        <p:nvSpPr>
          <p:cNvPr id="9" name="TextBox 8">
            <a:extLst>
              <a:ext uri="{FF2B5EF4-FFF2-40B4-BE49-F238E27FC236}">
                <a16:creationId xmlns:a16="http://schemas.microsoft.com/office/drawing/2014/main" id="{525453E6-E98D-EF41-A957-62597ACB4ACC}"/>
              </a:ext>
            </a:extLst>
          </p:cNvPr>
          <p:cNvSpPr txBox="1"/>
          <p:nvPr/>
        </p:nvSpPr>
        <p:spPr>
          <a:xfrm>
            <a:off x="3269985" y="1525481"/>
            <a:ext cx="1582549" cy="276999"/>
          </a:xfrm>
          <a:prstGeom prst="rect">
            <a:avLst/>
          </a:prstGeom>
          <a:noFill/>
        </p:spPr>
        <p:txBody>
          <a:bodyPr wrap="none" rtlCol="0">
            <a:spAutoFit/>
          </a:bodyPr>
          <a:lstStyle/>
          <a:p>
            <a:r>
              <a:rPr lang="en-US" sz="1200" dirty="0"/>
              <a:t>Randomly shuffle data</a:t>
            </a:r>
          </a:p>
        </p:txBody>
      </p:sp>
    </p:spTree>
    <p:extLst>
      <p:ext uri="{BB962C8B-B14F-4D97-AF65-F5344CB8AC3E}">
        <p14:creationId xmlns:p14="http://schemas.microsoft.com/office/powerpoint/2010/main" val="777115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8576-FCDF-B044-8770-9DDBB74E3048}"/>
              </a:ext>
            </a:extLst>
          </p:cNvPr>
          <p:cNvSpPr>
            <a:spLocks noGrp="1"/>
          </p:cNvSpPr>
          <p:nvPr>
            <p:ph type="title"/>
          </p:nvPr>
        </p:nvSpPr>
        <p:spPr/>
        <p:txBody>
          <a:bodyPr>
            <a:normAutofit/>
          </a:bodyPr>
          <a:lstStyle/>
          <a:p>
            <a:r>
              <a:rPr lang="en-US" dirty="0"/>
              <a:t>DMR:  </a:t>
            </a:r>
            <a:r>
              <a:rPr lang="en-US" sz="3600" u="sng" dirty="0"/>
              <a:t>D</a:t>
            </a:r>
            <a:r>
              <a:rPr lang="en-US" sz="3600" dirty="0"/>
              <a:t>ifferentially </a:t>
            </a:r>
            <a:r>
              <a:rPr lang="en-US" sz="3600" u="sng" dirty="0"/>
              <a:t>m</a:t>
            </a:r>
            <a:r>
              <a:rPr lang="en-US" sz="3600" dirty="0"/>
              <a:t>ethylated </a:t>
            </a:r>
            <a:r>
              <a:rPr lang="en-US" sz="3600" u="sng" dirty="0"/>
              <a:t>r</a:t>
            </a:r>
            <a:r>
              <a:rPr lang="en-US" sz="3600" dirty="0"/>
              <a:t>egion</a:t>
            </a:r>
            <a:endParaRPr lang="en-US" dirty="0"/>
          </a:p>
        </p:txBody>
      </p:sp>
      <p:sp>
        <p:nvSpPr>
          <p:cNvPr id="3" name="Content Placeholder 2">
            <a:extLst>
              <a:ext uri="{FF2B5EF4-FFF2-40B4-BE49-F238E27FC236}">
                <a16:creationId xmlns:a16="http://schemas.microsoft.com/office/drawing/2014/main" id="{E98EBA00-84E2-874A-9BC6-456ABEAC727B}"/>
              </a:ext>
            </a:extLst>
          </p:cNvPr>
          <p:cNvSpPr>
            <a:spLocks noGrp="1"/>
          </p:cNvSpPr>
          <p:nvPr>
            <p:ph idx="1"/>
          </p:nvPr>
        </p:nvSpPr>
        <p:spPr>
          <a:xfrm>
            <a:off x="1" y="1268016"/>
            <a:ext cx="3585410" cy="3875484"/>
          </a:xfrm>
        </p:spPr>
        <p:txBody>
          <a:bodyPr>
            <a:normAutofit/>
          </a:bodyPr>
          <a:lstStyle/>
          <a:p>
            <a:pPr marL="342900" lvl="1" indent="0">
              <a:spcAft>
                <a:spcPts val="1200"/>
              </a:spcAft>
              <a:buNone/>
            </a:pPr>
            <a:r>
              <a:rPr lang="en-US" dirty="0"/>
              <a:t>A 10 - 300bp region containing at least 3 </a:t>
            </a:r>
            <a:r>
              <a:rPr lang="en-US" dirty="0" err="1"/>
              <a:t>CpGs</a:t>
            </a:r>
            <a:r>
              <a:rPr lang="en-US" dirty="0"/>
              <a:t> that are: </a:t>
            </a:r>
          </a:p>
          <a:p>
            <a:pPr marL="685800" lvl="1" indent="-342900">
              <a:spcAft>
                <a:spcPts val="1200"/>
              </a:spcAft>
              <a:buFont typeface="+mj-lt"/>
              <a:buAutoNum type="arabicPeriod"/>
            </a:pPr>
            <a:r>
              <a:rPr lang="en-US" sz="1400" dirty="0"/>
              <a:t>significantly differentially methylated from expected genetic origins of methylation variation</a:t>
            </a:r>
          </a:p>
          <a:p>
            <a:pPr marL="685800" lvl="1" indent="-342900">
              <a:spcAft>
                <a:spcPts val="1200"/>
              </a:spcAft>
              <a:buFont typeface="+mj-lt"/>
              <a:buAutoNum type="arabicPeriod"/>
            </a:pPr>
            <a:r>
              <a:rPr lang="en-US" sz="1400" dirty="0"/>
              <a:t>significantly differentially methylated across experimental groups </a:t>
            </a:r>
          </a:p>
        </p:txBody>
      </p:sp>
      <p:sp>
        <p:nvSpPr>
          <p:cNvPr id="25" name="TextBox 24">
            <a:extLst>
              <a:ext uri="{FF2B5EF4-FFF2-40B4-BE49-F238E27FC236}">
                <a16:creationId xmlns:a16="http://schemas.microsoft.com/office/drawing/2014/main" id="{DA41A4B4-DBD9-124D-AB55-CD64ACDA4C95}"/>
              </a:ext>
            </a:extLst>
          </p:cNvPr>
          <p:cNvSpPr txBox="1"/>
          <p:nvPr/>
        </p:nvSpPr>
        <p:spPr>
          <a:xfrm>
            <a:off x="7919791" y="1916561"/>
            <a:ext cx="1199367" cy="461665"/>
          </a:xfrm>
          <a:prstGeom prst="rect">
            <a:avLst/>
          </a:prstGeom>
          <a:noFill/>
        </p:spPr>
        <p:txBody>
          <a:bodyPr wrap="none" rtlCol="0">
            <a:spAutoFit/>
          </a:bodyPr>
          <a:lstStyle/>
          <a:p>
            <a:r>
              <a:rPr lang="en-US" sz="1200" dirty="0"/>
              <a:t>Blue = # </a:t>
            </a:r>
            <a:r>
              <a:rPr lang="en-US" sz="1200" dirty="0" err="1"/>
              <a:t>mCpGs</a:t>
            </a:r>
            <a:r>
              <a:rPr lang="en-US" sz="1200" dirty="0"/>
              <a:t> </a:t>
            </a:r>
          </a:p>
          <a:p>
            <a:r>
              <a:rPr lang="en-US" sz="1200" dirty="0"/>
              <a:t>Red = # </a:t>
            </a:r>
            <a:r>
              <a:rPr lang="en-US" sz="1200" dirty="0" err="1"/>
              <a:t>CpGs</a:t>
            </a:r>
            <a:endParaRPr lang="en-US" sz="1200" dirty="0"/>
          </a:p>
        </p:txBody>
      </p:sp>
      <p:grpSp>
        <p:nvGrpSpPr>
          <p:cNvPr id="5" name="Group 4">
            <a:extLst>
              <a:ext uri="{FF2B5EF4-FFF2-40B4-BE49-F238E27FC236}">
                <a16:creationId xmlns:a16="http://schemas.microsoft.com/office/drawing/2014/main" id="{252FAA09-D779-E048-B302-26DFE39E7348}"/>
              </a:ext>
            </a:extLst>
          </p:cNvPr>
          <p:cNvGrpSpPr/>
          <p:nvPr/>
        </p:nvGrpSpPr>
        <p:grpSpPr>
          <a:xfrm>
            <a:off x="3477167" y="1089764"/>
            <a:ext cx="4557502" cy="4007242"/>
            <a:chOff x="3957848" y="1293178"/>
            <a:chExt cx="3890305" cy="3259593"/>
          </a:xfrm>
        </p:grpSpPr>
        <p:grpSp>
          <p:nvGrpSpPr>
            <p:cNvPr id="18" name="Group 17">
              <a:extLst>
                <a:ext uri="{FF2B5EF4-FFF2-40B4-BE49-F238E27FC236}">
                  <a16:creationId xmlns:a16="http://schemas.microsoft.com/office/drawing/2014/main" id="{41D3F6B3-0528-1041-A7C4-26E4FB79C792}"/>
                </a:ext>
              </a:extLst>
            </p:cNvPr>
            <p:cNvGrpSpPr/>
            <p:nvPr/>
          </p:nvGrpSpPr>
          <p:grpSpPr>
            <a:xfrm>
              <a:off x="4793333" y="1593814"/>
              <a:ext cx="2863369" cy="2953795"/>
              <a:chOff x="4126906" y="1624810"/>
              <a:chExt cx="2863369" cy="2953795"/>
            </a:xfrm>
          </p:grpSpPr>
          <p:pic>
            <p:nvPicPr>
              <p:cNvPr id="17" name="Picture 16">
                <a:extLst>
                  <a:ext uri="{FF2B5EF4-FFF2-40B4-BE49-F238E27FC236}">
                    <a16:creationId xmlns:a16="http://schemas.microsoft.com/office/drawing/2014/main" id="{BF946469-BE4F-1441-81DC-F2723C0AF08E}"/>
                  </a:ext>
                </a:extLst>
              </p:cNvPr>
              <p:cNvPicPr>
                <a:picLocks noChangeAspect="1"/>
              </p:cNvPicPr>
              <p:nvPr/>
            </p:nvPicPr>
            <p:blipFill rotWithShape="1">
              <a:blip r:embed="rId3"/>
              <a:srcRect t="13084" b="11635"/>
              <a:stretch/>
            </p:blipFill>
            <p:spPr>
              <a:xfrm>
                <a:off x="4126906" y="1624810"/>
                <a:ext cx="2863369" cy="2953795"/>
              </a:xfrm>
              <a:prstGeom prst="rect">
                <a:avLst/>
              </a:prstGeom>
            </p:spPr>
          </p:pic>
          <p:sp>
            <p:nvSpPr>
              <p:cNvPr id="10" name="Rectangle 9">
                <a:extLst>
                  <a:ext uri="{FF2B5EF4-FFF2-40B4-BE49-F238E27FC236}">
                    <a16:creationId xmlns:a16="http://schemas.microsoft.com/office/drawing/2014/main" id="{25390D57-36AA-2247-92AA-0893A1C503FE}"/>
                  </a:ext>
                </a:extLst>
              </p:cNvPr>
              <p:cNvSpPr/>
              <p:nvPr/>
            </p:nvSpPr>
            <p:spPr>
              <a:xfrm>
                <a:off x="4163117" y="4018007"/>
                <a:ext cx="1026539" cy="181720"/>
              </a:xfrm>
              <a:prstGeom prst="rect">
                <a:avLst/>
              </a:prstGeom>
              <a:solidFill>
                <a:srgbClr val="A4F7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F99D35-241C-6741-8D1D-E0D25C85469B}"/>
                  </a:ext>
                </a:extLst>
              </p:cNvPr>
              <p:cNvSpPr/>
              <p:nvPr/>
            </p:nvSpPr>
            <p:spPr>
              <a:xfrm>
                <a:off x="4170285" y="4274479"/>
                <a:ext cx="1026539" cy="181720"/>
              </a:xfrm>
              <a:prstGeom prst="rect">
                <a:avLst/>
              </a:prstGeom>
              <a:solidFill>
                <a:srgbClr val="FFCDF6">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A2D927-9BB7-BA40-8FD3-C94714D21642}"/>
                  </a:ext>
                </a:extLst>
              </p:cNvPr>
              <p:cNvSpPr/>
              <p:nvPr/>
            </p:nvSpPr>
            <p:spPr>
              <a:xfrm>
                <a:off x="4163118" y="3058075"/>
                <a:ext cx="1026539" cy="409798"/>
              </a:xfrm>
              <a:prstGeom prst="rect">
                <a:avLst/>
              </a:prstGeom>
              <a:solidFill>
                <a:srgbClr val="00676C">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92A5D6-664D-0946-B873-785CC63E2EFB}"/>
                  </a:ext>
                </a:extLst>
              </p:cNvPr>
              <p:cNvSpPr/>
              <p:nvPr/>
            </p:nvSpPr>
            <p:spPr>
              <a:xfrm>
                <a:off x="4163118" y="2072077"/>
                <a:ext cx="1026539" cy="409798"/>
              </a:xfrm>
              <a:prstGeom prst="rect">
                <a:avLst/>
              </a:prstGeom>
              <a:solidFill>
                <a:srgbClr val="00CFD9">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03EBC98-D580-7E46-B1A7-E04C3E27A7B4}"/>
                  </a:ext>
                </a:extLst>
              </p:cNvPr>
              <p:cNvSpPr/>
              <p:nvPr/>
            </p:nvSpPr>
            <p:spPr>
              <a:xfrm>
                <a:off x="4163305" y="3547660"/>
                <a:ext cx="1026539" cy="409798"/>
              </a:xfrm>
              <a:prstGeom prst="rect">
                <a:avLst/>
              </a:prstGeom>
              <a:solidFill>
                <a:srgbClr val="B24CA8">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D9D0A2-782B-6946-B75E-FD99590E9359}"/>
                  </a:ext>
                </a:extLst>
              </p:cNvPr>
              <p:cNvSpPr/>
              <p:nvPr/>
            </p:nvSpPr>
            <p:spPr>
              <a:xfrm>
                <a:off x="4161233" y="2560549"/>
                <a:ext cx="1026539" cy="409798"/>
              </a:xfrm>
              <a:prstGeom prst="rect">
                <a:avLst/>
              </a:prstGeom>
              <a:solidFill>
                <a:srgbClr val="FF98DB">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AAD4809B-59FB-D448-95B4-4CBAEACE044A}"/>
                </a:ext>
              </a:extLst>
            </p:cNvPr>
            <p:cNvSpPr txBox="1"/>
            <p:nvPr/>
          </p:nvSpPr>
          <p:spPr>
            <a:xfrm>
              <a:off x="4076052" y="2314462"/>
              <a:ext cx="623889"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26 PSU</a:t>
              </a:r>
            </a:p>
          </p:txBody>
        </p:sp>
        <p:sp>
          <p:nvSpPr>
            <p:cNvPr id="20" name="TextBox 19">
              <a:extLst>
                <a:ext uri="{FF2B5EF4-FFF2-40B4-BE49-F238E27FC236}">
                  <a16:creationId xmlns:a16="http://schemas.microsoft.com/office/drawing/2014/main" id="{5C3E039F-8FB7-814C-A4D3-8BF1988254EB}"/>
                </a:ext>
              </a:extLst>
            </p:cNvPr>
            <p:cNvSpPr txBox="1"/>
            <p:nvPr/>
          </p:nvSpPr>
          <p:spPr>
            <a:xfrm>
              <a:off x="4096816" y="3334234"/>
              <a:ext cx="623889"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32 PSU</a:t>
              </a:r>
            </a:p>
          </p:txBody>
        </p:sp>
        <p:sp>
          <p:nvSpPr>
            <p:cNvPr id="21" name="TextBox 20">
              <a:extLst>
                <a:ext uri="{FF2B5EF4-FFF2-40B4-BE49-F238E27FC236}">
                  <a16:creationId xmlns:a16="http://schemas.microsoft.com/office/drawing/2014/main" id="{797439CC-4DF6-5942-8AD5-DF6107664D89}"/>
                </a:ext>
              </a:extLst>
            </p:cNvPr>
            <p:cNvSpPr txBox="1"/>
            <p:nvPr/>
          </p:nvSpPr>
          <p:spPr>
            <a:xfrm>
              <a:off x="3957848" y="3998773"/>
              <a:ext cx="957313" cy="553998"/>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26 PSU</a:t>
              </a:r>
            </a:p>
            <a:p>
              <a:pPr algn="ctr"/>
              <a:r>
                <a:rPr lang="en-US" sz="1000" b="1" dirty="0">
                  <a:latin typeface="Arial" panose="020B0604020202020204" pitchFamily="34" charset="0"/>
                  <a:cs typeface="Arial" panose="020B0604020202020204" pitchFamily="34" charset="0"/>
                </a:rPr>
                <a:t>controls</a:t>
              </a:r>
            </a:p>
            <a:p>
              <a:pPr algn="ctr"/>
              <a:r>
                <a:rPr lang="en-US" sz="1000" b="1" dirty="0">
                  <a:latin typeface="Arial" panose="020B0604020202020204" pitchFamily="34" charset="0"/>
                  <a:cs typeface="Arial" panose="020B0604020202020204" pitchFamily="34" charset="0"/>
                </a:rPr>
                <a:t>(no sea lice) </a:t>
              </a:r>
            </a:p>
          </p:txBody>
        </p:sp>
        <p:sp>
          <p:nvSpPr>
            <p:cNvPr id="22" name="Rectangle 21">
              <a:extLst>
                <a:ext uri="{FF2B5EF4-FFF2-40B4-BE49-F238E27FC236}">
                  <a16:creationId xmlns:a16="http://schemas.microsoft.com/office/drawing/2014/main" id="{5755ED61-6A9C-9742-BC55-B7A4B6DD0F98}"/>
                </a:ext>
              </a:extLst>
            </p:cNvPr>
            <p:cNvSpPr/>
            <p:nvPr/>
          </p:nvSpPr>
          <p:spPr>
            <a:xfrm>
              <a:off x="4024188" y="1980446"/>
              <a:ext cx="3725906" cy="9718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A381C9E-BD70-784C-BB03-D44EBEE4F1CA}"/>
                </a:ext>
              </a:extLst>
            </p:cNvPr>
            <p:cNvSpPr/>
            <p:nvPr/>
          </p:nvSpPr>
          <p:spPr>
            <a:xfrm>
              <a:off x="4024188" y="2988227"/>
              <a:ext cx="3725906" cy="9382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FBB869-5537-164B-9F82-CFF9AE0C3DED}"/>
                </a:ext>
              </a:extLst>
            </p:cNvPr>
            <p:cNvSpPr/>
            <p:nvPr/>
          </p:nvSpPr>
          <p:spPr>
            <a:xfrm>
              <a:off x="4024187" y="3967767"/>
              <a:ext cx="3725906" cy="5798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97900FA-9975-1E46-95E0-984784FA56BE}"/>
                </a:ext>
              </a:extLst>
            </p:cNvPr>
            <p:cNvGrpSpPr/>
            <p:nvPr/>
          </p:nvGrpSpPr>
          <p:grpSpPr>
            <a:xfrm>
              <a:off x="4763452" y="1293178"/>
              <a:ext cx="3084701" cy="672538"/>
              <a:chOff x="4763452" y="1293178"/>
              <a:chExt cx="3084701" cy="672538"/>
            </a:xfrm>
          </p:grpSpPr>
          <p:pic>
            <p:nvPicPr>
              <p:cNvPr id="35" name="Picture 34">
                <a:extLst>
                  <a:ext uri="{FF2B5EF4-FFF2-40B4-BE49-F238E27FC236}">
                    <a16:creationId xmlns:a16="http://schemas.microsoft.com/office/drawing/2014/main" id="{0937D49A-9681-B244-A114-9BC7E222C489}"/>
                  </a:ext>
                </a:extLst>
              </p:cNvPr>
              <p:cNvPicPr>
                <a:picLocks noChangeAspect="1"/>
              </p:cNvPicPr>
              <p:nvPr/>
            </p:nvPicPr>
            <p:blipFill rotWithShape="1">
              <a:blip r:embed="rId3"/>
              <a:srcRect t="88980"/>
              <a:stretch/>
            </p:blipFill>
            <p:spPr>
              <a:xfrm>
                <a:off x="4793332" y="1533307"/>
                <a:ext cx="2863369" cy="432409"/>
              </a:xfrm>
              <a:prstGeom prst="rect">
                <a:avLst/>
              </a:prstGeom>
            </p:spPr>
          </p:pic>
          <p:pic>
            <p:nvPicPr>
              <p:cNvPr id="36" name="Picture 35">
                <a:extLst>
                  <a:ext uri="{FF2B5EF4-FFF2-40B4-BE49-F238E27FC236}">
                    <a16:creationId xmlns:a16="http://schemas.microsoft.com/office/drawing/2014/main" id="{24D5BE50-4D30-BD42-9685-FF995D2982BE}"/>
                  </a:ext>
                </a:extLst>
              </p:cNvPr>
              <p:cNvPicPr>
                <a:picLocks noChangeAspect="1"/>
              </p:cNvPicPr>
              <p:nvPr/>
            </p:nvPicPr>
            <p:blipFill rotWithShape="1">
              <a:blip r:embed="rId3"/>
              <a:srcRect l="-957" t="-644" r="-6772" b="94260"/>
              <a:stretch/>
            </p:blipFill>
            <p:spPr>
              <a:xfrm>
                <a:off x="4763452" y="1293178"/>
                <a:ext cx="3084701" cy="250496"/>
              </a:xfrm>
              <a:prstGeom prst="rect">
                <a:avLst/>
              </a:prstGeom>
            </p:spPr>
          </p:pic>
        </p:grpSp>
      </p:grpSp>
    </p:spTree>
    <p:extLst>
      <p:ext uri="{BB962C8B-B14F-4D97-AF65-F5344CB8AC3E}">
        <p14:creationId xmlns:p14="http://schemas.microsoft.com/office/powerpoint/2010/main" val="2338634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706E-9E87-054D-81B8-1F67D8123873}"/>
              </a:ext>
            </a:extLst>
          </p:cNvPr>
          <p:cNvSpPr>
            <a:spLocks noGrp="1"/>
          </p:cNvSpPr>
          <p:nvPr>
            <p:ph type="title"/>
          </p:nvPr>
        </p:nvSpPr>
        <p:spPr>
          <a:xfrm>
            <a:off x="628650" y="-157956"/>
            <a:ext cx="7886700" cy="994172"/>
          </a:xfrm>
        </p:spPr>
        <p:txBody>
          <a:bodyPr/>
          <a:lstStyle/>
          <a:p>
            <a:r>
              <a:rPr lang="en-US" dirty="0"/>
              <a:t>Example of DMR</a:t>
            </a:r>
          </a:p>
        </p:txBody>
      </p:sp>
      <p:pic>
        <p:nvPicPr>
          <p:cNvPr id="4" name="Picture 3">
            <a:extLst>
              <a:ext uri="{FF2B5EF4-FFF2-40B4-BE49-F238E27FC236}">
                <a16:creationId xmlns:a16="http://schemas.microsoft.com/office/drawing/2014/main" id="{359849D3-5F2B-1845-A2F0-AEBA97C7BA73}"/>
              </a:ext>
            </a:extLst>
          </p:cNvPr>
          <p:cNvPicPr>
            <a:picLocks noChangeAspect="1"/>
          </p:cNvPicPr>
          <p:nvPr/>
        </p:nvPicPr>
        <p:blipFill>
          <a:blip r:embed="rId3"/>
          <a:stretch>
            <a:fillRect/>
          </a:stretch>
        </p:blipFill>
        <p:spPr>
          <a:xfrm>
            <a:off x="1344879" y="1049467"/>
            <a:ext cx="5454931" cy="4094033"/>
          </a:xfrm>
          <a:prstGeom prst="rect">
            <a:avLst/>
          </a:prstGeom>
        </p:spPr>
      </p:pic>
    </p:spTree>
    <p:extLst>
      <p:ext uri="{BB962C8B-B14F-4D97-AF65-F5344CB8AC3E}">
        <p14:creationId xmlns:p14="http://schemas.microsoft.com/office/powerpoint/2010/main" val="2344316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3C34-8933-8141-8CAB-66EA0895681B}"/>
              </a:ext>
            </a:extLst>
          </p:cNvPr>
          <p:cNvSpPr>
            <a:spLocks noGrp="1"/>
          </p:cNvSpPr>
          <p:nvPr>
            <p:ph type="title"/>
          </p:nvPr>
        </p:nvSpPr>
        <p:spPr>
          <a:xfrm>
            <a:off x="636574" y="-45126"/>
            <a:ext cx="8068235" cy="1372813"/>
          </a:xfrm>
        </p:spPr>
        <p:txBody>
          <a:bodyPr>
            <a:normAutofit/>
          </a:bodyPr>
          <a:lstStyle/>
          <a:p>
            <a:pPr algn="ctr"/>
            <a:r>
              <a:rPr lang="en-US" sz="3600" dirty="0"/>
              <a:t>Environmental conditions can exacerbate sea lice infestation</a:t>
            </a:r>
          </a:p>
        </p:txBody>
      </p:sp>
      <p:pic>
        <p:nvPicPr>
          <p:cNvPr id="10" name="Picture 9">
            <a:extLst>
              <a:ext uri="{FF2B5EF4-FFF2-40B4-BE49-F238E27FC236}">
                <a16:creationId xmlns:a16="http://schemas.microsoft.com/office/drawing/2014/main" id="{E1B2DF1C-AF96-FD4F-AB89-0FFDA0CB0A9A}"/>
              </a:ext>
            </a:extLst>
          </p:cNvPr>
          <p:cNvPicPr>
            <a:picLocks noChangeAspect="1"/>
          </p:cNvPicPr>
          <p:nvPr/>
        </p:nvPicPr>
        <p:blipFill>
          <a:blip r:embed="rId2"/>
          <a:stretch>
            <a:fillRect/>
          </a:stretch>
        </p:blipFill>
        <p:spPr>
          <a:xfrm>
            <a:off x="4111703" y="1364766"/>
            <a:ext cx="4784035" cy="1708919"/>
          </a:xfrm>
          <a:prstGeom prst="rect">
            <a:avLst/>
          </a:prstGeom>
        </p:spPr>
      </p:pic>
      <p:sp>
        <p:nvSpPr>
          <p:cNvPr id="15" name="TextBox 14">
            <a:extLst>
              <a:ext uri="{FF2B5EF4-FFF2-40B4-BE49-F238E27FC236}">
                <a16:creationId xmlns:a16="http://schemas.microsoft.com/office/drawing/2014/main" id="{7FFDF218-C540-5040-950C-AC560DC2D214}"/>
              </a:ext>
            </a:extLst>
          </p:cNvPr>
          <p:cNvSpPr txBox="1"/>
          <p:nvPr/>
        </p:nvSpPr>
        <p:spPr>
          <a:xfrm>
            <a:off x="5182744" y="1210877"/>
            <a:ext cx="2658164" cy="307777"/>
          </a:xfrm>
          <a:prstGeom prst="rect">
            <a:avLst/>
          </a:prstGeom>
          <a:noFill/>
        </p:spPr>
        <p:txBody>
          <a:bodyPr wrap="none" rtlCol="0">
            <a:spAutoFit/>
          </a:bodyPr>
          <a:lstStyle/>
          <a:p>
            <a:r>
              <a:rPr lang="en-US" sz="1400" dirty="0"/>
              <a:t>Temperature affects development</a:t>
            </a:r>
          </a:p>
        </p:txBody>
      </p:sp>
      <p:sp>
        <p:nvSpPr>
          <p:cNvPr id="13" name="Rectangle 12">
            <a:extLst>
              <a:ext uri="{FF2B5EF4-FFF2-40B4-BE49-F238E27FC236}">
                <a16:creationId xmlns:a16="http://schemas.microsoft.com/office/drawing/2014/main" id="{D25A71E5-85E0-214C-BE3F-BCD52974B7C3}"/>
              </a:ext>
            </a:extLst>
          </p:cNvPr>
          <p:cNvSpPr/>
          <p:nvPr/>
        </p:nvSpPr>
        <p:spPr>
          <a:xfrm>
            <a:off x="7226251" y="2938450"/>
            <a:ext cx="2206703" cy="246221"/>
          </a:xfrm>
          <a:prstGeom prst="rect">
            <a:avLst/>
          </a:prstGeom>
        </p:spPr>
        <p:txBody>
          <a:bodyPr wrap="square">
            <a:spAutoFit/>
          </a:bodyPr>
          <a:lstStyle/>
          <a:p>
            <a:r>
              <a:rPr lang="en-US" sz="1000" dirty="0"/>
              <a:t>González et al (2003) </a:t>
            </a:r>
            <a:r>
              <a:rPr lang="en-US" sz="1000" i="1" dirty="0"/>
              <a:t>Aquaculture</a:t>
            </a:r>
            <a:endParaRPr lang="en-US" sz="1000" dirty="0"/>
          </a:p>
        </p:txBody>
      </p:sp>
      <p:pic>
        <p:nvPicPr>
          <p:cNvPr id="16" name="Picture 2" descr="https://fishhistopathology.com/home/wp-content/uploads/2019/02/Caligus-FP.png">
            <a:extLst>
              <a:ext uri="{FF2B5EF4-FFF2-40B4-BE49-F238E27FC236}">
                <a16:creationId xmlns:a16="http://schemas.microsoft.com/office/drawing/2014/main" id="{E720F4DF-B062-B548-A2FD-FCBD441CD7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41" t="24652" r="6169"/>
          <a:stretch/>
        </p:blipFill>
        <p:spPr bwMode="auto">
          <a:xfrm>
            <a:off x="76429" y="1386491"/>
            <a:ext cx="2358614" cy="17815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tlantic salmon with adult females (C. rogercresseyi). Note the lesions on the skin surface. Note also the paired trailing egg sacs.">
            <a:extLst>
              <a:ext uri="{FF2B5EF4-FFF2-40B4-BE49-F238E27FC236}">
                <a16:creationId xmlns:a16="http://schemas.microsoft.com/office/drawing/2014/main" id="{79F3F92B-C9D9-F94F-BEC7-C23997BBB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3246" y="3333750"/>
            <a:ext cx="2363594" cy="17694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Life cycle of C. rogercresseyi. es: egg strings; n1: first nauplius (0.43 mm long); n2: second nauplius (0.46 mm long); cop: copepodid (0.66 mm long); ch1: first chalimus I (0.83 mm long); ch2: second chalimus (1.27 mm long); ch3: third chalimus (2.15 mm long); ch4: fourth chalimus (3.15 mm long); ya: young adult which is not a different stage from adults (4.1 mm long); am: adult male (4.83 mm long); af: adult female with egg strings (4.79 mm long).">
            <a:extLst>
              <a:ext uri="{FF2B5EF4-FFF2-40B4-BE49-F238E27FC236}">
                <a16:creationId xmlns:a16="http://schemas.microsoft.com/office/drawing/2014/main" id="{F06F473F-04AD-9946-8E9D-3EE39D8BE5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527" y="1344690"/>
            <a:ext cx="1560853" cy="190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147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5A4E-4876-B948-8DC2-18FFEB84170E}"/>
              </a:ext>
            </a:extLst>
          </p:cNvPr>
          <p:cNvSpPr>
            <a:spLocks noGrp="1"/>
          </p:cNvSpPr>
          <p:nvPr>
            <p:ph type="title"/>
          </p:nvPr>
        </p:nvSpPr>
        <p:spPr>
          <a:xfrm>
            <a:off x="195289" y="-102334"/>
            <a:ext cx="7886700" cy="994172"/>
          </a:xfrm>
        </p:spPr>
        <p:txBody>
          <a:bodyPr/>
          <a:lstStyle/>
          <a:p>
            <a:r>
              <a:rPr lang="en-US" dirty="0"/>
              <a:t>PCA of DMRs before group stats </a:t>
            </a:r>
          </a:p>
        </p:txBody>
      </p:sp>
      <p:pic>
        <p:nvPicPr>
          <p:cNvPr id="4098" name="Picture 2" descr="https://gannet.fish.washington.edu/metacarcinus/Salmo_Calig/analyses/20190828_Salmo/images_multisampleBamQcReport/PCA.png">
            <a:extLst>
              <a:ext uri="{FF2B5EF4-FFF2-40B4-BE49-F238E27FC236}">
                <a16:creationId xmlns:a16="http://schemas.microsoft.com/office/drawing/2014/main" id="{84227FB6-B2C0-FD48-9965-A9BC96777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6311"/>
            <a:ext cx="4311127" cy="3233345"/>
          </a:xfrm>
          <a:prstGeom prst="rect">
            <a:avLst/>
          </a:prstGeom>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5AB33BB-E296-4B4D-A0AF-CA171FAFAAFB}"/>
              </a:ext>
            </a:extLst>
          </p:cNvPr>
          <p:cNvPicPr>
            <a:picLocks noChangeAspect="1"/>
          </p:cNvPicPr>
          <p:nvPr/>
        </p:nvPicPr>
        <p:blipFill>
          <a:blip r:embed="rId3"/>
          <a:stretch>
            <a:fillRect/>
          </a:stretch>
        </p:blipFill>
        <p:spPr>
          <a:xfrm>
            <a:off x="3733525" y="1436749"/>
            <a:ext cx="5410475" cy="3706751"/>
          </a:xfrm>
          <a:prstGeom prst="rect">
            <a:avLst/>
          </a:prstGeom>
        </p:spPr>
      </p:pic>
      <p:sp>
        <p:nvSpPr>
          <p:cNvPr id="8" name="TextBox 7">
            <a:extLst>
              <a:ext uri="{FF2B5EF4-FFF2-40B4-BE49-F238E27FC236}">
                <a16:creationId xmlns:a16="http://schemas.microsoft.com/office/drawing/2014/main" id="{C64F61BB-CD63-554F-B21A-5887E7B9A870}"/>
              </a:ext>
            </a:extLst>
          </p:cNvPr>
          <p:cNvSpPr txBox="1"/>
          <p:nvPr/>
        </p:nvSpPr>
        <p:spPr>
          <a:xfrm>
            <a:off x="4138639" y="675215"/>
            <a:ext cx="4376711" cy="923330"/>
          </a:xfrm>
          <a:prstGeom prst="rect">
            <a:avLst/>
          </a:prstGeom>
          <a:noFill/>
        </p:spPr>
        <p:txBody>
          <a:bodyPr wrap="none" rtlCol="0">
            <a:spAutoFit/>
          </a:bodyPr>
          <a:lstStyle/>
          <a:p>
            <a:r>
              <a:rPr lang="en-US" dirty="0"/>
              <a:t>In general salinity groups separate on PC2</a:t>
            </a:r>
          </a:p>
          <a:p>
            <a:r>
              <a:rPr lang="en-US" dirty="0"/>
              <a:t>Temperature groups separate on PC1 except </a:t>
            </a:r>
          </a:p>
          <a:p>
            <a:endParaRPr lang="en-US" dirty="0"/>
          </a:p>
        </p:txBody>
      </p:sp>
      <p:sp>
        <p:nvSpPr>
          <p:cNvPr id="11" name="TextBox 10">
            <a:extLst>
              <a:ext uri="{FF2B5EF4-FFF2-40B4-BE49-F238E27FC236}">
                <a16:creationId xmlns:a16="http://schemas.microsoft.com/office/drawing/2014/main" id="{BE3376C9-B0E0-B74D-8EB9-EA32D453BBAC}"/>
              </a:ext>
            </a:extLst>
          </p:cNvPr>
          <p:cNvSpPr txBox="1"/>
          <p:nvPr/>
        </p:nvSpPr>
        <p:spPr>
          <a:xfrm>
            <a:off x="7111215" y="1432762"/>
            <a:ext cx="1143262" cy="369332"/>
          </a:xfrm>
          <a:prstGeom prst="rect">
            <a:avLst/>
          </a:prstGeom>
          <a:noFill/>
        </p:spPr>
        <p:txBody>
          <a:bodyPr wrap="none" rtlCol="0">
            <a:spAutoFit/>
          </a:bodyPr>
          <a:lstStyle/>
          <a:p>
            <a:r>
              <a:rPr lang="en-US" dirty="0"/>
              <a:t>189 DMRs</a:t>
            </a:r>
          </a:p>
        </p:txBody>
      </p:sp>
    </p:spTree>
    <p:extLst>
      <p:ext uri="{BB962C8B-B14F-4D97-AF65-F5344CB8AC3E}">
        <p14:creationId xmlns:p14="http://schemas.microsoft.com/office/powerpoint/2010/main" val="3706890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1D135-493E-1646-AA82-4E77E294B71A}"/>
              </a:ext>
            </a:extLst>
          </p:cNvPr>
          <p:cNvPicPr>
            <a:picLocks noChangeAspect="1"/>
          </p:cNvPicPr>
          <p:nvPr/>
        </p:nvPicPr>
        <p:blipFill rotWithShape="1">
          <a:blip r:embed="rId3"/>
          <a:srcRect t="18552" r="18670" b="9071"/>
          <a:stretch/>
        </p:blipFill>
        <p:spPr>
          <a:xfrm>
            <a:off x="168384" y="954228"/>
            <a:ext cx="3684088" cy="4098175"/>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337239" y="788663"/>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490632" y="1143390"/>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2125546" y="113542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364278" y="1149110"/>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1758595" y="11408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temperature on methylation</a:t>
            </a:r>
          </a:p>
        </p:txBody>
      </p:sp>
      <p:sp>
        <p:nvSpPr>
          <p:cNvPr id="10" name="TextBox 9">
            <a:extLst>
              <a:ext uri="{FF2B5EF4-FFF2-40B4-BE49-F238E27FC236}">
                <a16:creationId xmlns:a16="http://schemas.microsoft.com/office/drawing/2014/main" id="{070AA214-89CD-C548-B6AB-B9CDC5E98C0C}"/>
              </a:ext>
            </a:extLst>
          </p:cNvPr>
          <p:cNvSpPr txBox="1"/>
          <p:nvPr/>
        </p:nvSpPr>
        <p:spPr>
          <a:xfrm>
            <a:off x="2855718" y="1135425"/>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11" name="TextBox 10">
            <a:extLst>
              <a:ext uri="{FF2B5EF4-FFF2-40B4-BE49-F238E27FC236}">
                <a16:creationId xmlns:a16="http://schemas.microsoft.com/office/drawing/2014/main" id="{E34F8B99-0530-E14B-A090-5B392818C547}"/>
              </a:ext>
            </a:extLst>
          </p:cNvPr>
          <p:cNvSpPr txBox="1"/>
          <p:nvPr/>
        </p:nvSpPr>
        <p:spPr>
          <a:xfrm>
            <a:off x="3221860" y="1127460"/>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3" name="Rectangle 12">
            <a:extLst>
              <a:ext uri="{FF2B5EF4-FFF2-40B4-BE49-F238E27FC236}">
                <a16:creationId xmlns:a16="http://schemas.microsoft.com/office/drawing/2014/main" id="{D8FF618C-5ED7-9A46-9C61-605DAF3402CF}"/>
              </a:ext>
            </a:extLst>
          </p:cNvPr>
          <p:cNvSpPr/>
          <p:nvPr/>
        </p:nvSpPr>
        <p:spPr>
          <a:xfrm>
            <a:off x="1406078" y="2293017"/>
            <a:ext cx="1475862" cy="307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7F832A-0502-1F42-BB30-501B57BCFBCD}"/>
              </a:ext>
            </a:extLst>
          </p:cNvPr>
          <p:cNvSpPr txBox="1"/>
          <p:nvPr/>
        </p:nvSpPr>
        <p:spPr>
          <a:xfrm>
            <a:off x="1858525" y="862339"/>
            <a:ext cx="542136" cy="215444"/>
          </a:xfrm>
          <a:prstGeom prst="rect">
            <a:avLst/>
          </a:prstGeom>
          <a:noFill/>
        </p:spPr>
        <p:txBody>
          <a:bodyPr wrap="none" rtlCol="0">
            <a:spAutoFit/>
          </a:bodyPr>
          <a:lstStyle/>
          <a:p>
            <a:r>
              <a:rPr lang="en-US" sz="800" b="1" dirty="0"/>
              <a:t>SEA LICE</a:t>
            </a:r>
          </a:p>
        </p:txBody>
      </p:sp>
      <p:sp>
        <p:nvSpPr>
          <p:cNvPr id="21" name="Left Brace 20">
            <a:extLst>
              <a:ext uri="{FF2B5EF4-FFF2-40B4-BE49-F238E27FC236}">
                <a16:creationId xmlns:a16="http://schemas.microsoft.com/office/drawing/2014/main" id="{4B3274FF-D20A-9D4F-921D-9A9BE29C142F}"/>
              </a:ext>
            </a:extLst>
          </p:cNvPr>
          <p:cNvSpPr/>
          <p:nvPr/>
        </p:nvSpPr>
        <p:spPr>
          <a:xfrm rot="5400000">
            <a:off x="2047607" y="401355"/>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D1F7732-1E33-3644-BA96-2AFF4EA65FAE}"/>
              </a:ext>
            </a:extLst>
          </p:cNvPr>
          <p:cNvSpPr txBox="1"/>
          <p:nvPr/>
        </p:nvSpPr>
        <p:spPr>
          <a:xfrm>
            <a:off x="2862534" y="850783"/>
            <a:ext cx="877010" cy="215444"/>
          </a:xfrm>
          <a:prstGeom prst="rect">
            <a:avLst/>
          </a:prstGeom>
          <a:noFill/>
        </p:spPr>
        <p:txBody>
          <a:bodyPr wrap="square" rtlCol="0">
            <a:spAutoFit/>
          </a:bodyPr>
          <a:lstStyle/>
          <a:p>
            <a:pPr algn="ctr"/>
            <a:r>
              <a:rPr lang="en-US" sz="800" b="1" dirty="0"/>
              <a:t>NO SEA LICE</a:t>
            </a:r>
          </a:p>
        </p:txBody>
      </p:sp>
      <p:sp>
        <p:nvSpPr>
          <p:cNvPr id="23" name="Left Brace 22">
            <a:extLst>
              <a:ext uri="{FF2B5EF4-FFF2-40B4-BE49-F238E27FC236}">
                <a16:creationId xmlns:a16="http://schemas.microsoft.com/office/drawing/2014/main" id="{5CD5E889-89B4-7F48-8DE0-2A4EFAB56D41}"/>
              </a:ext>
            </a:extLst>
          </p:cNvPr>
          <p:cNvSpPr/>
          <p:nvPr/>
        </p:nvSpPr>
        <p:spPr>
          <a:xfrm rot="5400000">
            <a:off x="3213764" y="797786"/>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2C7F5083-9656-6A4D-B0D1-C535666128B2}"/>
              </a:ext>
            </a:extLst>
          </p:cNvPr>
          <p:cNvSpPr/>
          <p:nvPr/>
        </p:nvSpPr>
        <p:spPr>
          <a:xfrm>
            <a:off x="3673950" y="2310053"/>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A102EA6-A43E-3949-A0CC-87DB0240DFF0}"/>
              </a:ext>
            </a:extLst>
          </p:cNvPr>
          <p:cNvSpPr txBox="1"/>
          <p:nvPr/>
        </p:nvSpPr>
        <p:spPr>
          <a:xfrm>
            <a:off x="4159413" y="2229572"/>
            <a:ext cx="2031325" cy="261610"/>
          </a:xfrm>
          <a:prstGeom prst="rect">
            <a:avLst/>
          </a:prstGeom>
          <a:noFill/>
        </p:spPr>
        <p:txBody>
          <a:bodyPr wrap="none" rtlCol="0">
            <a:spAutoFit/>
          </a:bodyPr>
          <a:lstStyle/>
          <a:p>
            <a:r>
              <a:rPr lang="en-US" sz="1100" dirty="0"/>
              <a:t>RENBP (intron), ion homeostasis</a:t>
            </a:r>
          </a:p>
        </p:txBody>
      </p:sp>
      <p:sp>
        <p:nvSpPr>
          <p:cNvPr id="50" name="Rectangle 49">
            <a:extLst>
              <a:ext uri="{FF2B5EF4-FFF2-40B4-BE49-F238E27FC236}">
                <a16:creationId xmlns:a16="http://schemas.microsoft.com/office/drawing/2014/main" id="{48FF62B2-B909-4C4B-8C02-C39D3824682E}"/>
              </a:ext>
            </a:extLst>
          </p:cNvPr>
          <p:cNvSpPr/>
          <p:nvPr/>
        </p:nvSpPr>
        <p:spPr>
          <a:xfrm>
            <a:off x="3643718" y="2502553"/>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5894ED9-F72E-5649-A892-554C0F342C44}"/>
              </a:ext>
            </a:extLst>
          </p:cNvPr>
          <p:cNvSpPr txBox="1"/>
          <p:nvPr/>
        </p:nvSpPr>
        <p:spPr>
          <a:xfrm>
            <a:off x="4157757" y="2422072"/>
            <a:ext cx="2565126" cy="261610"/>
          </a:xfrm>
          <a:prstGeom prst="rect">
            <a:avLst/>
          </a:prstGeom>
          <a:noFill/>
        </p:spPr>
        <p:txBody>
          <a:bodyPr wrap="none" rtlCol="0">
            <a:spAutoFit/>
          </a:bodyPr>
          <a:lstStyle/>
          <a:p>
            <a:r>
              <a:rPr lang="en-US" sz="1100" dirty="0"/>
              <a:t>USP45 (intron), protein deubiquitylation</a:t>
            </a:r>
          </a:p>
        </p:txBody>
      </p:sp>
      <p:sp>
        <p:nvSpPr>
          <p:cNvPr id="53" name="TextBox 52">
            <a:extLst>
              <a:ext uri="{FF2B5EF4-FFF2-40B4-BE49-F238E27FC236}">
                <a16:creationId xmlns:a16="http://schemas.microsoft.com/office/drawing/2014/main" id="{E2B818DE-8E40-2242-9558-45AFCA1BFF8A}"/>
              </a:ext>
            </a:extLst>
          </p:cNvPr>
          <p:cNvSpPr txBox="1"/>
          <p:nvPr/>
        </p:nvSpPr>
        <p:spPr>
          <a:xfrm>
            <a:off x="4071242" y="1402492"/>
            <a:ext cx="4402066" cy="923330"/>
          </a:xfrm>
          <a:prstGeom prst="rect">
            <a:avLst/>
          </a:prstGeom>
          <a:noFill/>
        </p:spPr>
        <p:txBody>
          <a:bodyPr wrap="square" rtlCol="0">
            <a:spAutoFit/>
          </a:bodyPr>
          <a:lstStyle/>
          <a:p>
            <a:r>
              <a:rPr lang="en-US" u="sng" dirty="0"/>
              <a:t>Sea lice-dependent</a:t>
            </a:r>
            <a:r>
              <a:rPr lang="en-US" dirty="0"/>
              <a:t> </a:t>
            </a:r>
            <a:r>
              <a:rPr lang="en-US" b="1" dirty="0">
                <a:solidFill>
                  <a:srgbClr val="243AFF"/>
                </a:solidFill>
              </a:rPr>
              <a:t>decrease</a:t>
            </a:r>
            <a:r>
              <a:rPr lang="en-US" dirty="0"/>
              <a:t> in methylation under low temperature (8</a:t>
            </a:r>
            <a:r>
              <a:rPr lang="en-US" b="1" dirty="0"/>
              <a:t>°</a:t>
            </a:r>
            <a:r>
              <a:rPr lang="en-US" dirty="0"/>
              <a:t>C)</a:t>
            </a:r>
          </a:p>
          <a:p>
            <a:r>
              <a:rPr lang="en-US" dirty="0"/>
              <a:t> </a:t>
            </a:r>
          </a:p>
        </p:txBody>
      </p:sp>
    </p:spTree>
    <p:extLst>
      <p:ext uri="{BB962C8B-B14F-4D97-AF65-F5344CB8AC3E}">
        <p14:creationId xmlns:p14="http://schemas.microsoft.com/office/powerpoint/2010/main" val="1243415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1D135-493E-1646-AA82-4E77E294B71A}"/>
              </a:ext>
            </a:extLst>
          </p:cNvPr>
          <p:cNvPicPr>
            <a:picLocks noChangeAspect="1"/>
          </p:cNvPicPr>
          <p:nvPr/>
        </p:nvPicPr>
        <p:blipFill rotWithShape="1">
          <a:blip r:embed="rId3"/>
          <a:srcRect t="18552" r="18670" b="9071"/>
          <a:stretch/>
        </p:blipFill>
        <p:spPr>
          <a:xfrm>
            <a:off x="168384" y="954228"/>
            <a:ext cx="3684088" cy="4098175"/>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337239" y="788663"/>
            <a:ext cx="1083631" cy="138499"/>
          </a:xfrm>
          <a:prstGeom prst="rect">
            <a:avLst/>
          </a:prstGeom>
          <a:solidFill>
            <a:schemeClr val="bg1"/>
          </a:solidFill>
        </p:spPr>
        <p:txBody>
          <a:bodyPr wrap="none" lIns="0" tIns="0" rIns="0" bIns="0" rtlCol="0">
            <a:spAutoFit/>
          </a:bodyPr>
          <a:lstStyle/>
          <a:p>
            <a:pPr algn="ctr"/>
            <a:r>
              <a:rPr lang="en-US" sz="900" dirty="0"/>
              <a:t>Relative % methylation</a:t>
            </a:r>
          </a:p>
        </p:txBody>
      </p:sp>
      <p:sp>
        <p:nvSpPr>
          <p:cNvPr id="27" name="TextBox 26">
            <a:extLst>
              <a:ext uri="{FF2B5EF4-FFF2-40B4-BE49-F238E27FC236}">
                <a16:creationId xmlns:a16="http://schemas.microsoft.com/office/drawing/2014/main" id="{86640227-0068-3C43-8EE0-F699EC01BDEC}"/>
              </a:ext>
            </a:extLst>
          </p:cNvPr>
          <p:cNvSpPr txBox="1"/>
          <p:nvPr/>
        </p:nvSpPr>
        <p:spPr>
          <a:xfrm>
            <a:off x="2490632" y="1143390"/>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2125546" y="113542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1364278" y="1149110"/>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1758595" y="11408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4" name="Title 3">
            <a:extLst>
              <a:ext uri="{FF2B5EF4-FFF2-40B4-BE49-F238E27FC236}">
                <a16:creationId xmlns:a16="http://schemas.microsoft.com/office/drawing/2014/main" id="{320E1EB4-2E66-EB4E-A582-49EF3C7616D6}"/>
              </a:ext>
            </a:extLst>
          </p:cNvPr>
          <p:cNvSpPr>
            <a:spLocks noGrp="1"/>
          </p:cNvSpPr>
          <p:nvPr>
            <p:ph type="title"/>
          </p:nvPr>
        </p:nvSpPr>
        <p:spPr>
          <a:xfrm>
            <a:off x="1045061" y="-136259"/>
            <a:ext cx="7886700" cy="994172"/>
          </a:xfrm>
        </p:spPr>
        <p:txBody>
          <a:bodyPr/>
          <a:lstStyle/>
          <a:p>
            <a:r>
              <a:rPr lang="en-US" dirty="0"/>
              <a:t>Influence of temperature on methylation</a:t>
            </a:r>
          </a:p>
        </p:txBody>
      </p:sp>
      <p:sp>
        <p:nvSpPr>
          <p:cNvPr id="10" name="TextBox 9">
            <a:extLst>
              <a:ext uri="{FF2B5EF4-FFF2-40B4-BE49-F238E27FC236}">
                <a16:creationId xmlns:a16="http://schemas.microsoft.com/office/drawing/2014/main" id="{070AA214-89CD-C548-B6AB-B9CDC5E98C0C}"/>
              </a:ext>
            </a:extLst>
          </p:cNvPr>
          <p:cNvSpPr txBox="1"/>
          <p:nvPr/>
        </p:nvSpPr>
        <p:spPr>
          <a:xfrm>
            <a:off x="2855718" y="1135425"/>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11" name="TextBox 10">
            <a:extLst>
              <a:ext uri="{FF2B5EF4-FFF2-40B4-BE49-F238E27FC236}">
                <a16:creationId xmlns:a16="http://schemas.microsoft.com/office/drawing/2014/main" id="{E34F8B99-0530-E14B-A090-5B392818C547}"/>
              </a:ext>
            </a:extLst>
          </p:cNvPr>
          <p:cNvSpPr txBox="1"/>
          <p:nvPr/>
        </p:nvSpPr>
        <p:spPr>
          <a:xfrm>
            <a:off x="3221860" y="1127460"/>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3" name="Rectangle 12">
            <a:extLst>
              <a:ext uri="{FF2B5EF4-FFF2-40B4-BE49-F238E27FC236}">
                <a16:creationId xmlns:a16="http://schemas.microsoft.com/office/drawing/2014/main" id="{D8FF618C-5ED7-9A46-9C61-605DAF3402CF}"/>
              </a:ext>
            </a:extLst>
          </p:cNvPr>
          <p:cNvSpPr/>
          <p:nvPr/>
        </p:nvSpPr>
        <p:spPr>
          <a:xfrm>
            <a:off x="1387615" y="1604784"/>
            <a:ext cx="1475862" cy="307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5478DA-CBD6-2444-AA72-C0360E553EFD}"/>
              </a:ext>
            </a:extLst>
          </p:cNvPr>
          <p:cNvSpPr/>
          <p:nvPr/>
        </p:nvSpPr>
        <p:spPr>
          <a:xfrm>
            <a:off x="1398024" y="4354836"/>
            <a:ext cx="1475862" cy="5085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04A810-3D44-1F4C-944B-97E96E2FFE0C}"/>
              </a:ext>
            </a:extLst>
          </p:cNvPr>
          <p:cNvSpPr/>
          <p:nvPr/>
        </p:nvSpPr>
        <p:spPr>
          <a:xfrm>
            <a:off x="1406078" y="2946867"/>
            <a:ext cx="1475862" cy="10558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7F832A-0502-1F42-BB30-501B57BCFBCD}"/>
              </a:ext>
            </a:extLst>
          </p:cNvPr>
          <p:cNvSpPr txBox="1"/>
          <p:nvPr/>
        </p:nvSpPr>
        <p:spPr>
          <a:xfrm>
            <a:off x="1858525" y="862339"/>
            <a:ext cx="542136" cy="215444"/>
          </a:xfrm>
          <a:prstGeom prst="rect">
            <a:avLst/>
          </a:prstGeom>
          <a:noFill/>
        </p:spPr>
        <p:txBody>
          <a:bodyPr wrap="none" rtlCol="0">
            <a:spAutoFit/>
          </a:bodyPr>
          <a:lstStyle/>
          <a:p>
            <a:r>
              <a:rPr lang="en-US" sz="800" b="1" dirty="0"/>
              <a:t>SEA LICE</a:t>
            </a:r>
          </a:p>
        </p:txBody>
      </p:sp>
      <p:sp>
        <p:nvSpPr>
          <p:cNvPr id="21" name="Left Brace 20">
            <a:extLst>
              <a:ext uri="{FF2B5EF4-FFF2-40B4-BE49-F238E27FC236}">
                <a16:creationId xmlns:a16="http://schemas.microsoft.com/office/drawing/2014/main" id="{4B3274FF-D20A-9D4F-921D-9A9BE29C142F}"/>
              </a:ext>
            </a:extLst>
          </p:cNvPr>
          <p:cNvSpPr/>
          <p:nvPr/>
        </p:nvSpPr>
        <p:spPr>
          <a:xfrm rot="5400000">
            <a:off x="2047607" y="401355"/>
            <a:ext cx="154934" cy="14749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D1F7732-1E33-3644-BA96-2AFF4EA65FAE}"/>
              </a:ext>
            </a:extLst>
          </p:cNvPr>
          <p:cNvSpPr txBox="1"/>
          <p:nvPr/>
        </p:nvSpPr>
        <p:spPr>
          <a:xfrm>
            <a:off x="2862534" y="850783"/>
            <a:ext cx="877010" cy="215444"/>
          </a:xfrm>
          <a:prstGeom prst="rect">
            <a:avLst/>
          </a:prstGeom>
          <a:noFill/>
        </p:spPr>
        <p:txBody>
          <a:bodyPr wrap="square" rtlCol="0">
            <a:spAutoFit/>
          </a:bodyPr>
          <a:lstStyle/>
          <a:p>
            <a:pPr algn="ctr"/>
            <a:r>
              <a:rPr lang="en-US" sz="800" b="1" dirty="0"/>
              <a:t>NO SEA LICE</a:t>
            </a:r>
          </a:p>
        </p:txBody>
      </p:sp>
      <p:sp>
        <p:nvSpPr>
          <p:cNvPr id="23" name="Left Brace 22">
            <a:extLst>
              <a:ext uri="{FF2B5EF4-FFF2-40B4-BE49-F238E27FC236}">
                <a16:creationId xmlns:a16="http://schemas.microsoft.com/office/drawing/2014/main" id="{5CD5E889-89B4-7F48-8DE0-2A4EFAB56D41}"/>
              </a:ext>
            </a:extLst>
          </p:cNvPr>
          <p:cNvSpPr/>
          <p:nvPr/>
        </p:nvSpPr>
        <p:spPr>
          <a:xfrm rot="5400000">
            <a:off x="3213764" y="797786"/>
            <a:ext cx="144348" cy="69264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195A2D4B-79F1-6643-B916-C6641FAEE607}"/>
              </a:ext>
            </a:extLst>
          </p:cNvPr>
          <p:cNvSpPr/>
          <p:nvPr/>
        </p:nvSpPr>
        <p:spPr>
          <a:xfrm>
            <a:off x="3645374" y="1810629"/>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45EA6D-8196-1B4A-BD74-79DF1BEEFFF3}"/>
              </a:ext>
            </a:extLst>
          </p:cNvPr>
          <p:cNvSpPr/>
          <p:nvPr/>
        </p:nvSpPr>
        <p:spPr>
          <a:xfrm>
            <a:off x="3645374" y="1627867"/>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2710903-19B2-6C46-B41C-33F44B8863E2}"/>
              </a:ext>
            </a:extLst>
          </p:cNvPr>
          <p:cNvSpPr txBox="1"/>
          <p:nvPr/>
        </p:nvSpPr>
        <p:spPr>
          <a:xfrm>
            <a:off x="4132308" y="1520455"/>
            <a:ext cx="970137" cy="261610"/>
          </a:xfrm>
          <a:prstGeom prst="rect">
            <a:avLst/>
          </a:prstGeom>
          <a:noFill/>
        </p:spPr>
        <p:txBody>
          <a:bodyPr wrap="none" rtlCol="0">
            <a:spAutoFit/>
          </a:bodyPr>
          <a:lstStyle/>
          <a:p>
            <a:r>
              <a:rPr lang="en-US" sz="1100" dirty="0"/>
              <a:t>RARA (intron)</a:t>
            </a:r>
          </a:p>
        </p:txBody>
      </p:sp>
      <p:sp>
        <p:nvSpPr>
          <p:cNvPr id="35" name="Rectangle 34">
            <a:extLst>
              <a:ext uri="{FF2B5EF4-FFF2-40B4-BE49-F238E27FC236}">
                <a16:creationId xmlns:a16="http://schemas.microsoft.com/office/drawing/2014/main" id="{D29B6F8A-8AAA-7B45-98B4-C1850777C8AB}"/>
              </a:ext>
            </a:extLst>
          </p:cNvPr>
          <p:cNvSpPr/>
          <p:nvPr/>
        </p:nvSpPr>
        <p:spPr>
          <a:xfrm>
            <a:off x="3654906" y="3003315"/>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B581EBF-E512-1046-A1FE-5B3DDFBED2F7}"/>
              </a:ext>
            </a:extLst>
          </p:cNvPr>
          <p:cNvSpPr/>
          <p:nvPr/>
        </p:nvSpPr>
        <p:spPr>
          <a:xfrm>
            <a:off x="3632261" y="3178175"/>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0028D7C-0A96-A544-B558-FF610A875DF7}"/>
              </a:ext>
            </a:extLst>
          </p:cNvPr>
          <p:cNvSpPr/>
          <p:nvPr/>
        </p:nvSpPr>
        <p:spPr>
          <a:xfrm>
            <a:off x="3654906" y="3515047"/>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FB89A6A-2F37-F84C-98A9-7F231044338F}"/>
              </a:ext>
            </a:extLst>
          </p:cNvPr>
          <p:cNvSpPr/>
          <p:nvPr/>
        </p:nvSpPr>
        <p:spPr>
          <a:xfrm>
            <a:off x="3645374" y="3679113"/>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E867C1A-4DE9-9F4E-B838-A0F73C58136B}"/>
              </a:ext>
            </a:extLst>
          </p:cNvPr>
          <p:cNvSpPr/>
          <p:nvPr/>
        </p:nvSpPr>
        <p:spPr>
          <a:xfrm>
            <a:off x="3654906" y="4400542"/>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AEED75D-1A1A-8B4F-8FDA-C4A0FBAEBC34}"/>
              </a:ext>
            </a:extLst>
          </p:cNvPr>
          <p:cNvSpPr txBox="1"/>
          <p:nvPr/>
        </p:nvSpPr>
        <p:spPr>
          <a:xfrm>
            <a:off x="4089913" y="1713085"/>
            <a:ext cx="3071675" cy="261610"/>
          </a:xfrm>
          <a:prstGeom prst="rect">
            <a:avLst/>
          </a:prstGeom>
          <a:noFill/>
        </p:spPr>
        <p:txBody>
          <a:bodyPr wrap="none" rtlCol="0">
            <a:spAutoFit/>
          </a:bodyPr>
          <a:lstStyle/>
          <a:p>
            <a:r>
              <a:rPr lang="en-US" sz="1100" dirty="0"/>
              <a:t>Intergenic (upstream ACYP2, unknown physiology)</a:t>
            </a:r>
          </a:p>
        </p:txBody>
      </p:sp>
      <p:sp>
        <p:nvSpPr>
          <p:cNvPr id="42" name="TextBox 41">
            <a:extLst>
              <a:ext uri="{FF2B5EF4-FFF2-40B4-BE49-F238E27FC236}">
                <a16:creationId xmlns:a16="http://schemas.microsoft.com/office/drawing/2014/main" id="{3A2151A9-D9A4-A449-8B2C-CDDD45D7AA6F}"/>
              </a:ext>
            </a:extLst>
          </p:cNvPr>
          <p:cNvSpPr txBox="1"/>
          <p:nvPr/>
        </p:nvSpPr>
        <p:spPr>
          <a:xfrm>
            <a:off x="3847647" y="3067763"/>
            <a:ext cx="3284874" cy="261610"/>
          </a:xfrm>
          <a:prstGeom prst="rect">
            <a:avLst/>
          </a:prstGeom>
          <a:noFill/>
        </p:spPr>
        <p:txBody>
          <a:bodyPr wrap="none" rtlCol="0">
            <a:spAutoFit/>
          </a:bodyPr>
          <a:lstStyle/>
          <a:p>
            <a:r>
              <a:rPr lang="en-US" sz="1100" dirty="0"/>
              <a:t>Intergenic (upstream Prop1 HOX, tissue development)</a:t>
            </a:r>
          </a:p>
        </p:txBody>
      </p:sp>
      <p:sp useBgFill="1">
        <p:nvSpPr>
          <p:cNvPr id="43" name="TextBox 42">
            <a:extLst>
              <a:ext uri="{FF2B5EF4-FFF2-40B4-BE49-F238E27FC236}">
                <a16:creationId xmlns:a16="http://schemas.microsoft.com/office/drawing/2014/main" id="{B40D807A-F434-994E-A050-1CF923991229}"/>
              </a:ext>
            </a:extLst>
          </p:cNvPr>
          <p:cNvSpPr txBox="1"/>
          <p:nvPr/>
        </p:nvSpPr>
        <p:spPr>
          <a:xfrm>
            <a:off x="3852472" y="2661467"/>
            <a:ext cx="184731" cy="261610"/>
          </a:xfrm>
          <a:prstGeom prst="rect">
            <a:avLst/>
          </a:prstGeom>
        </p:spPr>
        <p:txBody>
          <a:bodyPr wrap="none" rtlCol="0">
            <a:spAutoFit/>
          </a:bodyPr>
          <a:lstStyle/>
          <a:p>
            <a:endParaRPr lang="en-US" sz="1100" dirty="0"/>
          </a:p>
        </p:txBody>
      </p:sp>
      <p:sp>
        <p:nvSpPr>
          <p:cNvPr id="44" name="TextBox 43">
            <a:extLst>
              <a:ext uri="{FF2B5EF4-FFF2-40B4-BE49-F238E27FC236}">
                <a16:creationId xmlns:a16="http://schemas.microsoft.com/office/drawing/2014/main" id="{694C7F97-6254-ED4A-9E61-88FD459C03D4}"/>
              </a:ext>
            </a:extLst>
          </p:cNvPr>
          <p:cNvSpPr txBox="1"/>
          <p:nvPr/>
        </p:nvSpPr>
        <p:spPr>
          <a:xfrm>
            <a:off x="3856475" y="3424658"/>
            <a:ext cx="963725" cy="261610"/>
          </a:xfrm>
          <a:prstGeom prst="rect">
            <a:avLst/>
          </a:prstGeom>
          <a:noFill/>
        </p:spPr>
        <p:txBody>
          <a:bodyPr wrap="none" rtlCol="0">
            <a:spAutoFit/>
          </a:bodyPr>
          <a:lstStyle/>
          <a:p>
            <a:r>
              <a:rPr lang="en-US" sz="1100" dirty="0" err="1"/>
              <a:t>Unch</a:t>
            </a:r>
            <a:r>
              <a:rPr lang="en-US" sz="1100" dirty="0"/>
              <a:t>. lncRNA</a:t>
            </a:r>
          </a:p>
        </p:txBody>
      </p:sp>
      <p:sp>
        <p:nvSpPr>
          <p:cNvPr id="8" name="Rectangle 7">
            <a:extLst>
              <a:ext uri="{FF2B5EF4-FFF2-40B4-BE49-F238E27FC236}">
                <a16:creationId xmlns:a16="http://schemas.microsoft.com/office/drawing/2014/main" id="{56A30662-BA6C-DE41-A60D-8AF1B6B7E94E}"/>
              </a:ext>
            </a:extLst>
          </p:cNvPr>
          <p:cNvSpPr/>
          <p:nvPr/>
        </p:nvSpPr>
        <p:spPr>
          <a:xfrm>
            <a:off x="3831924" y="2888557"/>
            <a:ext cx="5102359" cy="261610"/>
          </a:xfrm>
          <a:prstGeom prst="rect">
            <a:avLst/>
          </a:prstGeom>
        </p:spPr>
        <p:txBody>
          <a:bodyPr wrap="square">
            <a:spAutoFit/>
          </a:bodyPr>
          <a:lstStyle/>
          <a:p>
            <a:r>
              <a:rPr lang="en-US" sz="1100" dirty="0" err="1"/>
              <a:t>Agrin</a:t>
            </a:r>
            <a:r>
              <a:rPr lang="en-US" sz="1100" dirty="0"/>
              <a:t>-like (intron), inhibits NA/K channels, modulates growth (favors aggregation)</a:t>
            </a:r>
          </a:p>
        </p:txBody>
      </p:sp>
      <p:sp>
        <p:nvSpPr>
          <p:cNvPr id="45" name="Rectangle 44">
            <a:extLst>
              <a:ext uri="{FF2B5EF4-FFF2-40B4-BE49-F238E27FC236}">
                <a16:creationId xmlns:a16="http://schemas.microsoft.com/office/drawing/2014/main" id="{DFDCE455-7AE1-794F-B17F-9E22E565F638}"/>
              </a:ext>
            </a:extLst>
          </p:cNvPr>
          <p:cNvSpPr/>
          <p:nvPr/>
        </p:nvSpPr>
        <p:spPr>
          <a:xfrm>
            <a:off x="3624119" y="3864531"/>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637CC5F-BC7C-4248-B05B-085A6E2866A1}"/>
              </a:ext>
            </a:extLst>
          </p:cNvPr>
          <p:cNvSpPr txBox="1"/>
          <p:nvPr/>
        </p:nvSpPr>
        <p:spPr>
          <a:xfrm>
            <a:off x="3852472" y="3600248"/>
            <a:ext cx="4757272" cy="261610"/>
          </a:xfrm>
          <a:prstGeom prst="rect">
            <a:avLst/>
          </a:prstGeom>
          <a:noFill/>
        </p:spPr>
        <p:txBody>
          <a:bodyPr wrap="square" rtlCol="0">
            <a:spAutoFit/>
          </a:bodyPr>
          <a:lstStyle/>
          <a:p>
            <a:r>
              <a:rPr lang="en-US" sz="1100" dirty="0"/>
              <a:t>EGR1, zinc finger that regulates inflammatory response proteins, cell </a:t>
            </a:r>
            <a:r>
              <a:rPr lang="en-US" sz="1100" dirty="0" err="1"/>
              <a:t>prolif</a:t>
            </a:r>
            <a:r>
              <a:rPr lang="en-US" sz="1100" dirty="0"/>
              <a:t>. </a:t>
            </a:r>
          </a:p>
        </p:txBody>
      </p:sp>
      <p:sp>
        <p:nvSpPr>
          <p:cNvPr id="47" name="TextBox 46">
            <a:extLst>
              <a:ext uri="{FF2B5EF4-FFF2-40B4-BE49-F238E27FC236}">
                <a16:creationId xmlns:a16="http://schemas.microsoft.com/office/drawing/2014/main" id="{7F282ECD-4188-0948-AE30-DC6A3A99F4B2}"/>
              </a:ext>
            </a:extLst>
          </p:cNvPr>
          <p:cNvSpPr txBox="1"/>
          <p:nvPr/>
        </p:nvSpPr>
        <p:spPr>
          <a:xfrm>
            <a:off x="3831924" y="3751825"/>
            <a:ext cx="4757272" cy="261610"/>
          </a:xfrm>
          <a:prstGeom prst="rect">
            <a:avLst/>
          </a:prstGeom>
          <a:noFill/>
        </p:spPr>
        <p:txBody>
          <a:bodyPr wrap="square" rtlCol="0">
            <a:spAutoFit/>
          </a:bodyPr>
          <a:lstStyle/>
          <a:p>
            <a:r>
              <a:rPr lang="en-US" sz="1100" dirty="0"/>
              <a:t>Intergenic (upstream ANKHD1, </a:t>
            </a:r>
            <a:r>
              <a:rPr lang="en-US" sz="1100" dirty="0" err="1"/>
              <a:t>antiapoptosis</a:t>
            </a:r>
            <a:r>
              <a:rPr lang="en-US" sz="1100" dirty="0"/>
              <a:t> and cell survival)</a:t>
            </a:r>
          </a:p>
        </p:txBody>
      </p:sp>
      <p:sp>
        <p:nvSpPr>
          <p:cNvPr id="48" name="Rectangle 47">
            <a:extLst>
              <a:ext uri="{FF2B5EF4-FFF2-40B4-BE49-F238E27FC236}">
                <a16:creationId xmlns:a16="http://schemas.microsoft.com/office/drawing/2014/main" id="{2FBDBD71-9595-6041-8191-A2EE52FAB502}"/>
              </a:ext>
            </a:extLst>
          </p:cNvPr>
          <p:cNvSpPr/>
          <p:nvPr/>
        </p:nvSpPr>
        <p:spPr>
          <a:xfrm>
            <a:off x="3660018" y="3329766"/>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8EF92DAD-AF1B-374E-B280-1E704912A504}"/>
              </a:ext>
            </a:extLst>
          </p:cNvPr>
          <p:cNvSpPr txBox="1"/>
          <p:nvPr/>
        </p:nvSpPr>
        <p:spPr>
          <a:xfrm>
            <a:off x="3833964" y="3232651"/>
            <a:ext cx="793807" cy="261610"/>
          </a:xfrm>
          <a:prstGeom prst="rect">
            <a:avLst/>
          </a:prstGeom>
          <a:noFill/>
        </p:spPr>
        <p:txBody>
          <a:bodyPr wrap="none" rtlCol="0">
            <a:spAutoFit/>
          </a:bodyPr>
          <a:lstStyle/>
          <a:p>
            <a:r>
              <a:rPr lang="en-US" sz="1100" dirty="0"/>
              <a:t>Intergenic </a:t>
            </a:r>
          </a:p>
        </p:txBody>
      </p:sp>
      <p:sp>
        <p:nvSpPr>
          <p:cNvPr id="50" name="TextBox 49">
            <a:extLst>
              <a:ext uri="{FF2B5EF4-FFF2-40B4-BE49-F238E27FC236}">
                <a16:creationId xmlns:a16="http://schemas.microsoft.com/office/drawing/2014/main" id="{2CB1A138-3BD8-9D43-8D90-6AC9C7143347}"/>
              </a:ext>
            </a:extLst>
          </p:cNvPr>
          <p:cNvSpPr txBox="1"/>
          <p:nvPr/>
        </p:nvSpPr>
        <p:spPr>
          <a:xfrm>
            <a:off x="3852472" y="4330221"/>
            <a:ext cx="4757272" cy="261610"/>
          </a:xfrm>
          <a:prstGeom prst="rect">
            <a:avLst/>
          </a:prstGeom>
          <a:noFill/>
        </p:spPr>
        <p:txBody>
          <a:bodyPr wrap="square" rtlCol="0">
            <a:spAutoFit/>
          </a:bodyPr>
          <a:lstStyle/>
          <a:p>
            <a:r>
              <a:rPr lang="en-US" sz="1100" dirty="0"/>
              <a:t>Intergenic (upstream COPB1, immune secretory pathway)</a:t>
            </a:r>
          </a:p>
        </p:txBody>
      </p:sp>
      <p:sp>
        <p:nvSpPr>
          <p:cNvPr id="51" name="Rectangle 50">
            <a:extLst>
              <a:ext uri="{FF2B5EF4-FFF2-40B4-BE49-F238E27FC236}">
                <a16:creationId xmlns:a16="http://schemas.microsoft.com/office/drawing/2014/main" id="{FBF4A759-A792-B341-BC99-BBEB95A9AECD}"/>
              </a:ext>
            </a:extLst>
          </p:cNvPr>
          <p:cNvSpPr/>
          <p:nvPr/>
        </p:nvSpPr>
        <p:spPr>
          <a:xfrm>
            <a:off x="3665483" y="4553623"/>
            <a:ext cx="1031390" cy="98241"/>
          </a:xfrm>
          <a:prstGeom prst="rect">
            <a:avLst/>
          </a:prstGeom>
          <a:solidFill>
            <a:srgbClr val="00FF34">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C615AE89-9997-C54A-813C-9F7325C82592}"/>
              </a:ext>
            </a:extLst>
          </p:cNvPr>
          <p:cNvSpPr txBox="1"/>
          <p:nvPr/>
        </p:nvSpPr>
        <p:spPr>
          <a:xfrm>
            <a:off x="3852472" y="4472973"/>
            <a:ext cx="4757272" cy="261610"/>
          </a:xfrm>
          <a:prstGeom prst="rect">
            <a:avLst/>
          </a:prstGeom>
          <a:noFill/>
        </p:spPr>
        <p:txBody>
          <a:bodyPr wrap="square" rtlCol="0">
            <a:spAutoFit/>
          </a:bodyPr>
          <a:lstStyle/>
          <a:p>
            <a:r>
              <a:rPr lang="en-US" sz="1100" dirty="0"/>
              <a:t>Intergenic (upstream DPYSL3, cytoskeleton remodeling, injury response)</a:t>
            </a:r>
          </a:p>
        </p:txBody>
      </p:sp>
      <p:sp>
        <p:nvSpPr>
          <p:cNvPr id="53" name="Rectangle 52">
            <a:extLst>
              <a:ext uri="{FF2B5EF4-FFF2-40B4-BE49-F238E27FC236}">
                <a16:creationId xmlns:a16="http://schemas.microsoft.com/office/drawing/2014/main" id="{211244E2-F151-1742-965B-B2E1DAF95833}"/>
              </a:ext>
            </a:extLst>
          </p:cNvPr>
          <p:cNvSpPr/>
          <p:nvPr/>
        </p:nvSpPr>
        <p:spPr>
          <a:xfrm>
            <a:off x="3662543" y="4716992"/>
            <a:ext cx="1031390" cy="98241"/>
          </a:xfrm>
          <a:prstGeom prst="rect">
            <a:avLst/>
          </a:prstGeom>
          <a:solidFill>
            <a:srgbClr val="FBFF1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B9BC5AE-2D25-6440-A1B3-980A8848495D}"/>
              </a:ext>
            </a:extLst>
          </p:cNvPr>
          <p:cNvSpPr txBox="1"/>
          <p:nvPr/>
        </p:nvSpPr>
        <p:spPr>
          <a:xfrm>
            <a:off x="3831924" y="4615725"/>
            <a:ext cx="4757272" cy="261610"/>
          </a:xfrm>
          <a:prstGeom prst="rect">
            <a:avLst/>
          </a:prstGeom>
          <a:noFill/>
        </p:spPr>
        <p:txBody>
          <a:bodyPr wrap="square" rtlCol="0">
            <a:spAutoFit/>
          </a:bodyPr>
          <a:lstStyle/>
          <a:p>
            <a:r>
              <a:rPr lang="en-US" sz="1100" dirty="0"/>
              <a:t>FAM189-A2</a:t>
            </a:r>
          </a:p>
        </p:txBody>
      </p:sp>
    </p:spTree>
    <p:extLst>
      <p:ext uri="{BB962C8B-B14F-4D97-AF65-F5344CB8AC3E}">
        <p14:creationId xmlns:p14="http://schemas.microsoft.com/office/powerpoint/2010/main" val="2810413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CD5AF-D495-6E46-ADA7-37D815653844}"/>
              </a:ext>
            </a:extLst>
          </p:cNvPr>
          <p:cNvSpPr>
            <a:spLocks noGrp="1"/>
          </p:cNvSpPr>
          <p:nvPr>
            <p:ph type="title"/>
          </p:nvPr>
        </p:nvSpPr>
        <p:spPr>
          <a:xfrm>
            <a:off x="628650" y="94103"/>
            <a:ext cx="7886700" cy="994172"/>
          </a:xfrm>
        </p:spPr>
        <p:txBody>
          <a:bodyPr/>
          <a:lstStyle/>
          <a:p>
            <a:r>
              <a:rPr lang="en-US" dirty="0"/>
              <a:t>52 significant DMRs </a:t>
            </a:r>
          </a:p>
        </p:txBody>
      </p:sp>
      <p:pic>
        <p:nvPicPr>
          <p:cNvPr id="5" name="Picture 4">
            <a:extLst>
              <a:ext uri="{FF2B5EF4-FFF2-40B4-BE49-F238E27FC236}">
                <a16:creationId xmlns:a16="http://schemas.microsoft.com/office/drawing/2014/main" id="{E5BE55F2-E834-1247-A2E4-C0198CAB2972}"/>
              </a:ext>
            </a:extLst>
          </p:cNvPr>
          <p:cNvPicPr>
            <a:picLocks noChangeAspect="1"/>
          </p:cNvPicPr>
          <p:nvPr/>
        </p:nvPicPr>
        <p:blipFill rotWithShape="1">
          <a:blip r:embed="rId2"/>
          <a:srcRect t="19782" b="8538"/>
          <a:stretch/>
        </p:blipFill>
        <p:spPr>
          <a:xfrm>
            <a:off x="36632" y="1876429"/>
            <a:ext cx="3678720" cy="3296127"/>
          </a:xfrm>
          <a:prstGeom prst="rect">
            <a:avLst/>
          </a:prstGeom>
        </p:spPr>
      </p:pic>
      <p:sp>
        <p:nvSpPr>
          <p:cNvPr id="6" name="TextBox 5">
            <a:extLst>
              <a:ext uri="{FF2B5EF4-FFF2-40B4-BE49-F238E27FC236}">
                <a16:creationId xmlns:a16="http://schemas.microsoft.com/office/drawing/2014/main" id="{456F4980-47D4-D74A-AB6F-90B4237A39D3}"/>
              </a:ext>
            </a:extLst>
          </p:cNvPr>
          <p:cNvSpPr txBox="1"/>
          <p:nvPr/>
        </p:nvSpPr>
        <p:spPr>
          <a:xfrm>
            <a:off x="164432" y="1173720"/>
            <a:ext cx="3550920" cy="438582"/>
          </a:xfrm>
          <a:prstGeom prst="rect">
            <a:avLst/>
          </a:prstGeom>
          <a:noFill/>
        </p:spPr>
        <p:txBody>
          <a:bodyPr wrap="square" rtlCol="0">
            <a:spAutoFit/>
          </a:bodyPr>
          <a:lstStyle/>
          <a:p>
            <a:pPr algn="ctr"/>
            <a:r>
              <a:rPr lang="en-US" sz="1200" b="1" dirty="0"/>
              <a:t>30 DMRs with significant salinity effect </a:t>
            </a:r>
          </a:p>
          <a:p>
            <a:pPr algn="ctr"/>
            <a:r>
              <a:rPr lang="en-US" sz="1000" dirty="0"/>
              <a:t>(2-way ANOVA </a:t>
            </a:r>
            <a:r>
              <a:rPr lang="en-US" sz="1000" dirty="0" err="1"/>
              <a:t>p.adj</a:t>
            </a:r>
            <a:r>
              <a:rPr lang="en-US" sz="1000" dirty="0"/>
              <a:t> &lt; 0.05)</a:t>
            </a:r>
            <a:endParaRPr lang="en-US" sz="1200" dirty="0"/>
          </a:p>
        </p:txBody>
      </p:sp>
      <p:sp>
        <p:nvSpPr>
          <p:cNvPr id="7" name="TextBox 6">
            <a:extLst>
              <a:ext uri="{FF2B5EF4-FFF2-40B4-BE49-F238E27FC236}">
                <a16:creationId xmlns:a16="http://schemas.microsoft.com/office/drawing/2014/main" id="{BEB3C9A9-8AC3-184D-A126-A6B106ED0CB9}"/>
              </a:ext>
            </a:extLst>
          </p:cNvPr>
          <p:cNvSpPr txBox="1"/>
          <p:nvPr/>
        </p:nvSpPr>
        <p:spPr>
          <a:xfrm>
            <a:off x="196877" y="1765589"/>
            <a:ext cx="843180" cy="107722"/>
          </a:xfrm>
          <a:prstGeom prst="rect">
            <a:avLst/>
          </a:prstGeom>
          <a:solidFill>
            <a:schemeClr val="bg1"/>
          </a:solidFill>
        </p:spPr>
        <p:txBody>
          <a:bodyPr wrap="none" lIns="0" tIns="0" rIns="0" bIns="0" rtlCol="0">
            <a:spAutoFit/>
          </a:bodyPr>
          <a:lstStyle/>
          <a:p>
            <a:pPr algn="ctr"/>
            <a:r>
              <a:rPr lang="en-US" sz="700" dirty="0"/>
              <a:t>Relative % methylation</a:t>
            </a:r>
          </a:p>
        </p:txBody>
      </p:sp>
      <p:grpSp>
        <p:nvGrpSpPr>
          <p:cNvPr id="8" name="Group 7">
            <a:extLst>
              <a:ext uri="{FF2B5EF4-FFF2-40B4-BE49-F238E27FC236}">
                <a16:creationId xmlns:a16="http://schemas.microsoft.com/office/drawing/2014/main" id="{44EB25CE-0A21-BF41-B49F-D53F002B11C3}"/>
              </a:ext>
            </a:extLst>
          </p:cNvPr>
          <p:cNvGrpSpPr/>
          <p:nvPr/>
        </p:nvGrpSpPr>
        <p:grpSpPr>
          <a:xfrm>
            <a:off x="953162" y="1513063"/>
            <a:ext cx="1845660" cy="726732"/>
            <a:chOff x="4304769" y="1227447"/>
            <a:chExt cx="1845660" cy="726732"/>
          </a:xfrm>
        </p:grpSpPr>
        <p:sp>
          <p:nvSpPr>
            <p:cNvPr id="10" name="TextBox 9">
              <a:extLst>
                <a:ext uri="{FF2B5EF4-FFF2-40B4-BE49-F238E27FC236}">
                  <a16:creationId xmlns:a16="http://schemas.microsoft.com/office/drawing/2014/main" id="{CBDBA797-5326-6049-8D52-11DDB38028F0}"/>
                </a:ext>
              </a:extLst>
            </p:cNvPr>
            <p:cNvSpPr txBox="1"/>
            <p:nvPr/>
          </p:nvSpPr>
          <p:spPr>
            <a:xfrm>
              <a:off x="5227599" y="1638166"/>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11" name="TextBox 10">
              <a:extLst>
                <a:ext uri="{FF2B5EF4-FFF2-40B4-BE49-F238E27FC236}">
                  <a16:creationId xmlns:a16="http://schemas.microsoft.com/office/drawing/2014/main" id="{83D7BAC9-876A-9E41-A4BE-B3E6B7524185}"/>
                </a:ext>
              </a:extLst>
            </p:cNvPr>
            <p:cNvSpPr txBox="1"/>
            <p:nvPr/>
          </p:nvSpPr>
          <p:spPr>
            <a:xfrm>
              <a:off x="4945126" y="1646402"/>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12" name="TextBox 11">
              <a:extLst>
                <a:ext uri="{FF2B5EF4-FFF2-40B4-BE49-F238E27FC236}">
                  <a16:creationId xmlns:a16="http://schemas.microsoft.com/office/drawing/2014/main" id="{89D5DD7D-B059-4640-BB04-64581656061D}"/>
                </a:ext>
              </a:extLst>
            </p:cNvPr>
            <p:cNvSpPr txBox="1"/>
            <p:nvPr/>
          </p:nvSpPr>
          <p:spPr>
            <a:xfrm>
              <a:off x="4304769" y="1646402"/>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13" name="TextBox 12">
              <a:extLst>
                <a:ext uri="{FF2B5EF4-FFF2-40B4-BE49-F238E27FC236}">
                  <a16:creationId xmlns:a16="http://schemas.microsoft.com/office/drawing/2014/main" id="{C9B49613-7B3F-8D48-9D6C-3A56F4161C44}"/>
                </a:ext>
              </a:extLst>
            </p:cNvPr>
            <p:cNvSpPr txBox="1"/>
            <p:nvPr/>
          </p:nvSpPr>
          <p:spPr>
            <a:xfrm>
              <a:off x="4623552" y="16464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14" name="TextBox 13">
              <a:extLst>
                <a:ext uri="{FF2B5EF4-FFF2-40B4-BE49-F238E27FC236}">
                  <a16:creationId xmlns:a16="http://schemas.microsoft.com/office/drawing/2014/main" id="{BDE0631E-ED04-1549-A3EF-6710CABBBE55}"/>
                </a:ext>
              </a:extLst>
            </p:cNvPr>
            <p:cNvSpPr txBox="1"/>
            <p:nvPr/>
          </p:nvSpPr>
          <p:spPr>
            <a:xfrm>
              <a:off x="4798439" y="1295915"/>
              <a:ext cx="497252" cy="215444"/>
            </a:xfrm>
            <a:prstGeom prst="rect">
              <a:avLst/>
            </a:prstGeom>
            <a:noFill/>
          </p:spPr>
          <p:txBody>
            <a:bodyPr wrap="none" rtlCol="0">
              <a:spAutoFit/>
            </a:bodyPr>
            <a:lstStyle/>
            <a:p>
              <a:r>
                <a:rPr lang="en-US" sz="800" dirty="0"/>
                <a:t>Sea lice</a:t>
              </a:r>
            </a:p>
          </p:txBody>
        </p:sp>
        <p:sp>
          <p:nvSpPr>
            <p:cNvPr id="15" name="Left Brace 14">
              <a:extLst>
                <a:ext uri="{FF2B5EF4-FFF2-40B4-BE49-F238E27FC236}">
                  <a16:creationId xmlns:a16="http://schemas.microsoft.com/office/drawing/2014/main" id="{7F9BBB58-1262-1A43-AF9A-945CDD4B8044}"/>
                </a:ext>
              </a:extLst>
            </p:cNvPr>
            <p:cNvSpPr/>
            <p:nvPr/>
          </p:nvSpPr>
          <p:spPr>
            <a:xfrm rot="5400000">
              <a:off x="4993267" y="963845"/>
              <a:ext cx="107597" cy="117913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11970A4-BF74-5047-BCAF-6F5F25570D9F}"/>
                </a:ext>
              </a:extLst>
            </p:cNvPr>
            <p:cNvSpPr txBox="1"/>
            <p:nvPr/>
          </p:nvSpPr>
          <p:spPr>
            <a:xfrm>
              <a:off x="5643861" y="1227447"/>
              <a:ext cx="506568" cy="338554"/>
            </a:xfrm>
            <a:prstGeom prst="rect">
              <a:avLst/>
            </a:prstGeom>
            <a:noFill/>
          </p:spPr>
          <p:txBody>
            <a:bodyPr wrap="square" rtlCol="0">
              <a:spAutoFit/>
            </a:bodyPr>
            <a:lstStyle/>
            <a:p>
              <a:pPr algn="ctr"/>
              <a:r>
                <a:rPr lang="en-US" sz="800" dirty="0"/>
                <a:t>No </a:t>
              </a:r>
            </a:p>
            <a:p>
              <a:pPr algn="ctr"/>
              <a:r>
                <a:rPr lang="en-US" sz="800" dirty="0"/>
                <a:t>sea lice</a:t>
              </a:r>
            </a:p>
          </p:txBody>
        </p:sp>
        <p:sp>
          <p:nvSpPr>
            <p:cNvPr id="17" name="Left Brace 16">
              <a:extLst>
                <a:ext uri="{FF2B5EF4-FFF2-40B4-BE49-F238E27FC236}">
                  <a16:creationId xmlns:a16="http://schemas.microsoft.com/office/drawing/2014/main" id="{951FF68E-EDDD-D144-80F4-BCD26D65BCD3}"/>
                </a:ext>
              </a:extLst>
            </p:cNvPr>
            <p:cNvSpPr/>
            <p:nvPr/>
          </p:nvSpPr>
          <p:spPr>
            <a:xfrm rot="5400000">
              <a:off x="5831619" y="1476160"/>
              <a:ext cx="96661" cy="16544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TextBox 17">
            <a:extLst>
              <a:ext uri="{FF2B5EF4-FFF2-40B4-BE49-F238E27FC236}">
                <a16:creationId xmlns:a16="http://schemas.microsoft.com/office/drawing/2014/main" id="{849E2CF1-D95B-7041-A7D8-E46D955D8311}"/>
              </a:ext>
            </a:extLst>
          </p:cNvPr>
          <p:cNvSpPr txBox="1"/>
          <p:nvPr/>
        </p:nvSpPr>
        <p:spPr>
          <a:xfrm>
            <a:off x="2165619" y="1915546"/>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19" name="TextBox 18">
            <a:extLst>
              <a:ext uri="{FF2B5EF4-FFF2-40B4-BE49-F238E27FC236}">
                <a16:creationId xmlns:a16="http://schemas.microsoft.com/office/drawing/2014/main" id="{203FAE92-34D4-7140-A89A-84F1AB834E57}"/>
              </a:ext>
            </a:extLst>
          </p:cNvPr>
          <p:cNvSpPr txBox="1"/>
          <p:nvPr/>
        </p:nvSpPr>
        <p:spPr>
          <a:xfrm>
            <a:off x="2478739" y="1918406"/>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2" name="TextBox 21">
            <a:extLst>
              <a:ext uri="{FF2B5EF4-FFF2-40B4-BE49-F238E27FC236}">
                <a16:creationId xmlns:a16="http://schemas.microsoft.com/office/drawing/2014/main" id="{FBE4C44D-14C5-0B47-8FAE-567382F406C8}"/>
              </a:ext>
            </a:extLst>
          </p:cNvPr>
          <p:cNvSpPr txBox="1"/>
          <p:nvPr/>
        </p:nvSpPr>
        <p:spPr>
          <a:xfrm>
            <a:off x="3698080" y="1175822"/>
            <a:ext cx="3550920" cy="438582"/>
          </a:xfrm>
          <a:prstGeom prst="rect">
            <a:avLst/>
          </a:prstGeom>
          <a:noFill/>
        </p:spPr>
        <p:txBody>
          <a:bodyPr wrap="square" rtlCol="0">
            <a:spAutoFit/>
          </a:bodyPr>
          <a:lstStyle/>
          <a:p>
            <a:pPr algn="ctr"/>
            <a:r>
              <a:rPr lang="en-US" sz="1200" b="1" dirty="0"/>
              <a:t>20 DMRs with significant temperature effect </a:t>
            </a:r>
          </a:p>
          <a:p>
            <a:pPr algn="ctr"/>
            <a:r>
              <a:rPr lang="en-US" sz="1000" dirty="0"/>
              <a:t>(2-way ANOVA </a:t>
            </a:r>
            <a:r>
              <a:rPr lang="en-US" sz="1000" dirty="0" err="1"/>
              <a:t>p.adj</a:t>
            </a:r>
            <a:r>
              <a:rPr lang="en-US" sz="1000" dirty="0"/>
              <a:t> &lt; 0.05)</a:t>
            </a:r>
            <a:endParaRPr lang="en-US" sz="1200" dirty="0"/>
          </a:p>
        </p:txBody>
      </p:sp>
      <p:pic>
        <p:nvPicPr>
          <p:cNvPr id="24" name="Picture 23">
            <a:extLst>
              <a:ext uri="{FF2B5EF4-FFF2-40B4-BE49-F238E27FC236}">
                <a16:creationId xmlns:a16="http://schemas.microsoft.com/office/drawing/2014/main" id="{5299C30E-34E1-2A48-987F-4E7DDF549FD2}"/>
              </a:ext>
            </a:extLst>
          </p:cNvPr>
          <p:cNvPicPr>
            <a:picLocks noChangeAspect="1"/>
          </p:cNvPicPr>
          <p:nvPr/>
        </p:nvPicPr>
        <p:blipFill rotWithShape="1">
          <a:blip r:embed="rId3"/>
          <a:srcRect t="19302" b="8826"/>
          <a:stretch/>
        </p:blipFill>
        <p:spPr>
          <a:xfrm>
            <a:off x="3757962" y="1883216"/>
            <a:ext cx="3628938" cy="3260284"/>
          </a:xfrm>
          <a:prstGeom prst="rect">
            <a:avLst/>
          </a:prstGeom>
        </p:spPr>
      </p:pic>
      <p:sp>
        <p:nvSpPr>
          <p:cNvPr id="25" name="TextBox 24">
            <a:extLst>
              <a:ext uri="{FF2B5EF4-FFF2-40B4-BE49-F238E27FC236}">
                <a16:creationId xmlns:a16="http://schemas.microsoft.com/office/drawing/2014/main" id="{313A515E-818E-C141-BB5D-C9DB6D6B6C43}"/>
              </a:ext>
            </a:extLst>
          </p:cNvPr>
          <p:cNvSpPr txBox="1"/>
          <p:nvPr/>
        </p:nvSpPr>
        <p:spPr>
          <a:xfrm>
            <a:off x="3953669" y="1749116"/>
            <a:ext cx="843180" cy="107722"/>
          </a:xfrm>
          <a:prstGeom prst="rect">
            <a:avLst/>
          </a:prstGeom>
          <a:solidFill>
            <a:schemeClr val="bg1"/>
          </a:solidFill>
        </p:spPr>
        <p:txBody>
          <a:bodyPr wrap="none" lIns="0" tIns="0" rIns="0" bIns="0" rtlCol="0">
            <a:spAutoFit/>
          </a:bodyPr>
          <a:lstStyle/>
          <a:p>
            <a:pPr algn="ctr"/>
            <a:r>
              <a:rPr lang="en-US" sz="700" dirty="0"/>
              <a:t>Relative % methylation</a:t>
            </a:r>
          </a:p>
        </p:txBody>
      </p:sp>
      <p:grpSp>
        <p:nvGrpSpPr>
          <p:cNvPr id="26" name="Group 25">
            <a:extLst>
              <a:ext uri="{FF2B5EF4-FFF2-40B4-BE49-F238E27FC236}">
                <a16:creationId xmlns:a16="http://schemas.microsoft.com/office/drawing/2014/main" id="{0850D5BE-3449-6C42-B2F4-12D71D688567}"/>
              </a:ext>
            </a:extLst>
          </p:cNvPr>
          <p:cNvGrpSpPr/>
          <p:nvPr/>
        </p:nvGrpSpPr>
        <p:grpSpPr>
          <a:xfrm>
            <a:off x="4709954" y="1496590"/>
            <a:ext cx="1845660" cy="726732"/>
            <a:chOff x="4304769" y="1227447"/>
            <a:chExt cx="1845660" cy="726732"/>
          </a:xfrm>
        </p:grpSpPr>
        <p:sp>
          <p:nvSpPr>
            <p:cNvPr id="27" name="TextBox 26">
              <a:extLst>
                <a:ext uri="{FF2B5EF4-FFF2-40B4-BE49-F238E27FC236}">
                  <a16:creationId xmlns:a16="http://schemas.microsoft.com/office/drawing/2014/main" id="{86640227-0068-3C43-8EE0-F699EC01BDEC}"/>
                </a:ext>
              </a:extLst>
            </p:cNvPr>
            <p:cNvSpPr txBox="1"/>
            <p:nvPr/>
          </p:nvSpPr>
          <p:spPr>
            <a:xfrm>
              <a:off x="5227599" y="1638166"/>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28" name="TextBox 27">
              <a:extLst>
                <a:ext uri="{FF2B5EF4-FFF2-40B4-BE49-F238E27FC236}">
                  <a16:creationId xmlns:a16="http://schemas.microsoft.com/office/drawing/2014/main" id="{FACA3AEF-257E-8244-BEF8-FDC890B54C9C}"/>
                </a:ext>
              </a:extLst>
            </p:cNvPr>
            <p:cNvSpPr txBox="1"/>
            <p:nvPr/>
          </p:nvSpPr>
          <p:spPr>
            <a:xfrm>
              <a:off x="4945126" y="1646402"/>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29" name="TextBox 28">
              <a:extLst>
                <a:ext uri="{FF2B5EF4-FFF2-40B4-BE49-F238E27FC236}">
                  <a16:creationId xmlns:a16="http://schemas.microsoft.com/office/drawing/2014/main" id="{18E3CA33-8336-C241-B79B-D07A3A79ABCA}"/>
                </a:ext>
              </a:extLst>
            </p:cNvPr>
            <p:cNvSpPr txBox="1"/>
            <p:nvPr/>
          </p:nvSpPr>
          <p:spPr>
            <a:xfrm>
              <a:off x="4304769" y="1646402"/>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0" name="TextBox 29">
              <a:extLst>
                <a:ext uri="{FF2B5EF4-FFF2-40B4-BE49-F238E27FC236}">
                  <a16:creationId xmlns:a16="http://schemas.microsoft.com/office/drawing/2014/main" id="{76E42238-F8F5-B642-8D7B-9E0635A083FE}"/>
                </a:ext>
              </a:extLst>
            </p:cNvPr>
            <p:cNvSpPr txBox="1"/>
            <p:nvPr/>
          </p:nvSpPr>
          <p:spPr>
            <a:xfrm>
              <a:off x="4623552" y="16464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31" name="TextBox 30">
              <a:extLst>
                <a:ext uri="{FF2B5EF4-FFF2-40B4-BE49-F238E27FC236}">
                  <a16:creationId xmlns:a16="http://schemas.microsoft.com/office/drawing/2014/main" id="{66902124-A754-0445-9C0F-48997732252B}"/>
                </a:ext>
              </a:extLst>
            </p:cNvPr>
            <p:cNvSpPr txBox="1"/>
            <p:nvPr/>
          </p:nvSpPr>
          <p:spPr>
            <a:xfrm>
              <a:off x="4798439" y="1295915"/>
              <a:ext cx="497252" cy="215444"/>
            </a:xfrm>
            <a:prstGeom prst="rect">
              <a:avLst/>
            </a:prstGeom>
            <a:noFill/>
          </p:spPr>
          <p:txBody>
            <a:bodyPr wrap="none" rtlCol="0">
              <a:spAutoFit/>
            </a:bodyPr>
            <a:lstStyle/>
            <a:p>
              <a:r>
                <a:rPr lang="en-US" sz="800" dirty="0"/>
                <a:t>Sea lice</a:t>
              </a:r>
            </a:p>
          </p:txBody>
        </p:sp>
        <p:sp>
          <p:nvSpPr>
            <p:cNvPr id="32" name="Left Brace 31">
              <a:extLst>
                <a:ext uri="{FF2B5EF4-FFF2-40B4-BE49-F238E27FC236}">
                  <a16:creationId xmlns:a16="http://schemas.microsoft.com/office/drawing/2014/main" id="{3E0F3E32-BB61-4745-A3CE-2C0E14F9A21B}"/>
                </a:ext>
              </a:extLst>
            </p:cNvPr>
            <p:cNvSpPr/>
            <p:nvPr/>
          </p:nvSpPr>
          <p:spPr>
            <a:xfrm rot="5400000">
              <a:off x="4993267" y="963845"/>
              <a:ext cx="107597" cy="117913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24112B87-5047-B34B-89AF-84088288FA74}"/>
                </a:ext>
              </a:extLst>
            </p:cNvPr>
            <p:cNvSpPr txBox="1"/>
            <p:nvPr/>
          </p:nvSpPr>
          <p:spPr>
            <a:xfrm>
              <a:off x="5643861" y="1227447"/>
              <a:ext cx="506568" cy="338554"/>
            </a:xfrm>
            <a:prstGeom prst="rect">
              <a:avLst/>
            </a:prstGeom>
            <a:noFill/>
          </p:spPr>
          <p:txBody>
            <a:bodyPr wrap="square" rtlCol="0">
              <a:spAutoFit/>
            </a:bodyPr>
            <a:lstStyle/>
            <a:p>
              <a:pPr algn="ctr"/>
              <a:r>
                <a:rPr lang="en-US" sz="800" dirty="0"/>
                <a:t>No </a:t>
              </a:r>
            </a:p>
            <a:p>
              <a:pPr algn="ctr"/>
              <a:r>
                <a:rPr lang="en-US" sz="800" dirty="0"/>
                <a:t>sea lice</a:t>
              </a:r>
            </a:p>
          </p:txBody>
        </p:sp>
        <p:sp>
          <p:nvSpPr>
            <p:cNvPr id="34" name="Left Brace 33">
              <a:extLst>
                <a:ext uri="{FF2B5EF4-FFF2-40B4-BE49-F238E27FC236}">
                  <a16:creationId xmlns:a16="http://schemas.microsoft.com/office/drawing/2014/main" id="{2E7CD66E-ECD7-AF4C-B312-F1B5EF9E351E}"/>
                </a:ext>
              </a:extLst>
            </p:cNvPr>
            <p:cNvSpPr/>
            <p:nvPr/>
          </p:nvSpPr>
          <p:spPr>
            <a:xfrm rot="5400000">
              <a:off x="5831619" y="1476160"/>
              <a:ext cx="96661" cy="16544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TextBox 34">
            <a:extLst>
              <a:ext uri="{FF2B5EF4-FFF2-40B4-BE49-F238E27FC236}">
                <a16:creationId xmlns:a16="http://schemas.microsoft.com/office/drawing/2014/main" id="{0AFAE329-819F-FF4D-8D40-BA06A0F28041}"/>
              </a:ext>
            </a:extLst>
          </p:cNvPr>
          <p:cNvSpPr txBox="1"/>
          <p:nvPr/>
        </p:nvSpPr>
        <p:spPr>
          <a:xfrm>
            <a:off x="5922411" y="1899073"/>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6" name="TextBox 35">
            <a:extLst>
              <a:ext uri="{FF2B5EF4-FFF2-40B4-BE49-F238E27FC236}">
                <a16:creationId xmlns:a16="http://schemas.microsoft.com/office/drawing/2014/main" id="{5C2A7299-33FC-7B43-8F4C-68C45F4A2661}"/>
              </a:ext>
            </a:extLst>
          </p:cNvPr>
          <p:cNvSpPr txBox="1"/>
          <p:nvPr/>
        </p:nvSpPr>
        <p:spPr>
          <a:xfrm>
            <a:off x="6235531" y="1901933"/>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pic>
        <p:nvPicPr>
          <p:cNvPr id="5124" name="Picture 4">
            <a:extLst>
              <a:ext uri="{FF2B5EF4-FFF2-40B4-BE49-F238E27FC236}">
                <a16:creationId xmlns:a16="http://schemas.microsoft.com/office/drawing/2014/main" id="{1C35F33A-4606-214A-9399-26C35B884A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29" t="3922" r="10238" b="3709"/>
          <a:stretch/>
        </p:blipFill>
        <p:spPr bwMode="auto">
          <a:xfrm>
            <a:off x="7597569" y="2496064"/>
            <a:ext cx="1474238" cy="172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88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0313-8EE5-3A4F-A4E4-CC733FE089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8BC02C-981C-0C47-8CD5-B118F3E116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3600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704DC-4A98-B04C-9C2D-89E9115C7BF2}"/>
              </a:ext>
            </a:extLst>
          </p:cNvPr>
          <p:cNvSpPr>
            <a:spLocks noGrp="1"/>
          </p:cNvSpPr>
          <p:nvPr>
            <p:ph type="title"/>
          </p:nvPr>
        </p:nvSpPr>
        <p:spPr>
          <a:xfrm>
            <a:off x="628650" y="-179529"/>
            <a:ext cx="7886700" cy="994172"/>
          </a:xfrm>
        </p:spPr>
        <p:txBody>
          <a:bodyPr/>
          <a:lstStyle/>
          <a:p>
            <a:r>
              <a:rPr lang="en-US" dirty="0"/>
              <a:t>Heatmap of DMRs?</a:t>
            </a:r>
          </a:p>
        </p:txBody>
      </p:sp>
      <p:pic>
        <p:nvPicPr>
          <p:cNvPr id="5" name="Content Placeholder 4">
            <a:extLst>
              <a:ext uri="{FF2B5EF4-FFF2-40B4-BE49-F238E27FC236}">
                <a16:creationId xmlns:a16="http://schemas.microsoft.com/office/drawing/2014/main" id="{F7532FA9-78B0-2A43-9354-8F99CAD7966B}"/>
              </a:ext>
            </a:extLst>
          </p:cNvPr>
          <p:cNvPicPr>
            <a:picLocks noGrp="1" noChangeAspect="1"/>
          </p:cNvPicPr>
          <p:nvPr>
            <p:ph idx="1"/>
          </p:nvPr>
        </p:nvPicPr>
        <p:blipFill rotWithShape="1">
          <a:blip r:embed="rId3"/>
          <a:srcRect t="16986"/>
          <a:stretch/>
        </p:blipFill>
        <p:spPr>
          <a:xfrm>
            <a:off x="-4014682" y="2015734"/>
            <a:ext cx="3478782" cy="3609844"/>
          </a:xfrm>
        </p:spPr>
      </p:pic>
      <p:sp>
        <p:nvSpPr>
          <p:cNvPr id="6" name="TextBox 5">
            <a:extLst>
              <a:ext uri="{FF2B5EF4-FFF2-40B4-BE49-F238E27FC236}">
                <a16:creationId xmlns:a16="http://schemas.microsoft.com/office/drawing/2014/main" id="{C61DA909-4CFF-A54F-A5D1-A876FAF737BF}"/>
              </a:ext>
            </a:extLst>
          </p:cNvPr>
          <p:cNvSpPr txBox="1"/>
          <p:nvPr/>
        </p:nvSpPr>
        <p:spPr>
          <a:xfrm>
            <a:off x="-3487450" y="1646402"/>
            <a:ext cx="2424318" cy="369332"/>
          </a:xfrm>
          <a:prstGeom prst="rect">
            <a:avLst/>
          </a:prstGeom>
          <a:noFill/>
        </p:spPr>
        <p:txBody>
          <a:bodyPr wrap="none" rtlCol="0">
            <a:spAutoFit/>
          </a:bodyPr>
          <a:lstStyle/>
          <a:p>
            <a:r>
              <a:rPr lang="en-US" dirty="0"/>
              <a:t>Infested vs. not infested</a:t>
            </a:r>
          </a:p>
        </p:txBody>
      </p:sp>
      <p:sp>
        <p:nvSpPr>
          <p:cNvPr id="9" name="TextBox 8">
            <a:extLst>
              <a:ext uri="{FF2B5EF4-FFF2-40B4-BE49-F238E27FC236}">
                <a16:creationId xmlns:a16="http://schemas.microsoft.com/office/drawing/2014/main" id="{F19CD519-45AA-2F45-AD82-2E45A5A5A26A}"/>
              </a:ext>
            </a:extLst>
          </p:cNvPr>
          <p:cNvSpPr txBox="1"/>
          <p:nvPr/>
        </p:nvSpPr>
        <p:spPr>
          <a:xfrm>
            <a:off x="-1793072" y="2049349"/>
            <a:ext cx="633507" cy="215444"/>
          </a:xfrm>
          <a:prstGeom prst="rect">
            <a:avLst/>
          </a:prstGeom>
          <a:noFill/>
        </p:spPr>
        <p:txBody>
          <a:bodyPr wrap="none" rtlCol="0">
            <a:spAutoFit/>
          </a:bodyPr>
          <a:lstStyle/>
          <a:p>
            <a:r>
              <a:rPr lang="en-US" sz="800" dirty="0"/>
              <a:t>No sea lice</a:t>
            </a:r>
          </a:p>
        </p:txBody>
      </p:sp>
      <p:sp>
        <p:nvSpPr>
          <p:cNvPr id="10" name="TextBox 9">
            <a:extLst>
              <a:ext uri="{FF2B5EF4-FFF2-40B4-BE49-F238E27FC236}">
                <a16:creationId xmlns:a16="http://schemas.microsoft.com/office/drawing/2014/main" id="{1CE805EE-4C46-724C-B106-A44B215CAA8D}"/>
              </a:ext>
            </a:extLst>
          </p:cNvPr>
          <p:cNvSpPr txBox="1"/>
          <p:nvPr/>
        </p:nvSpPr>
        <p:spPr>
          <a:xfrm>
            <a:off x="-2614224" y="2049349"/>
            <a:ext cx="497252" cy="215444"/>
          </a:xfrm>
          <a:prstGeom prst="rect">
            <a:avLst/>
          </a:prstGeom>
          <a:noFill/>
        </p:spPr>
        <p:txBody>
          <a:bodyPr wrap="none" rtlCol="0">
            <a:spAutoFit/>
          </a:bodyPr>
          <a:lstStyle/>
          <a:p>
            <a:r>
              <a:rPr lang="en-US" sz="800" dirty="0"/>
              <a:t>Sea lice</a:t>
            </a:r>
          </a:p>
        </p:txBody>
      </p:sp>
      <p:sp>
        <p:nvSpPr>
          <p:cNvPr id="11" name="Left Brace 10">
            <a:extLst>
              <a:ext uri="{FF2B5EF4-FFF2-40B4-BE49-F238E27FC236}">
                <a16:creationId xmlns:a16="http://schemas.microsoft.com/office/drawing/2014/main" id="{00BA2547-C361-C249-996A-20CF9BADDF10}"/>
              </a:ext>
            </a:extLst>
          </p:cNvPr>
          <p:cNvSpPr/>
          <p:nvPr/>
        </p:nvSpPr>
        <p:spPr>
          <a:xfrm rot="5400000">
            <a:off x="-1595781" y="2199953"/>
            <a:ext cx="96661" cy="224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7AFBC41D-AA55-244B-B9A9-7C291EFB9423}"/>
              </a:ext>
            </a:extLst>
          </p:cNvPr>
          <p:cNvSpPr/>
          <p:nvPr/>
        </p:nvSpPr>
        <p:spPr>
          <a:xfrm rot="5400000">
            <a:off x="-2419396" y="1717279"/>
            <a:ext cx="107597" cy="117913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1FEDB7E-82F5-D643-8DE6-67F20E8286E4}"/>
              </a:ext>
            </a:extLst>
          </p:cNvPr>
          <p:cNvSpPr txBox="1"/>
          <p:nvPr/>
        </p:nvSpPr>
        <p:spPr>
          <a:xfrm>
            <a:off x="-1789245" y="2362959"/>
            <a:ext cx="352982" cy="246221"/>
          </a:xfrm>
          <a:prstGeom prst="rect">
            <a:avLst/>
          </a:prstGeom>
          <a:noFill/>
        </p:spPr>
        <p:txBody>
          <a:bodyPr wrap="none" rtlCol="0">
            <a:spAutoFit/>
          </a:bodyPr>
          <a:lstStyle/>
          <a:p>
            <a:r>
              <a:rPr lang="en-US" sz="500" dirty="0"/>
              <a:t>16°C</a:t>
            </a:r>
          </a:p>
          <a:p>
            <a:r>
              <a:rPr lang="en-US" sz="500" dirty="0"/>
              <a:t>26PSU</a:t>
            </a:r>
          </a:p>
        </p:txBody>
      </p:sp>
      <p:sp>
        <p:nvSpPr>
          <p:cNvPr id="16" name="TextBox 15">
            <a:extLst>
              <a:ext uri="{FF2B5EF4-FFF2-40B4-BE49-F238E27FC236}">
                <a16:creationId xmlns:a16="http://schemas.microsoft.com/office/drawing/2014/main" id="{9B2AFABB-7DD8-3446-93FF-24193293FF91}"/>
              </a:ext>
            </a:extLst>
          </p:cNvPr>
          <p:cNvSpPr txBox="1"/>
          <p:nvPr/>
        </p:nvSpPr>
        <p:spPr>
          <a:xfrm>
            <a:off x="-1604828" y="2370055"/>
            <a:ext cx="352982" cy="246221"/>
          </a:xfrm>
          <a:prstGeom prst="rect">
            <a:avLst/>
          </a:prstGeom>
          <a:noFill/>
        </p:spPr>
        <p:txBody>
          <a:bodyPr wrap="none" rtlCol="0">
            <a:spAutoFit/>
          </a:bodyPr>
          <a:lstStyle/>
          <a:p>
            <a:r>
              <a:rPr lang="en-US" sz="500" dirty="0"/>
              <a:t>8°C</a:t>
            </a:r>
          </a:p>
          <a:p>
            <a:r>
              <a:rPr lang="en-US" sz="500" dirty="0"/>
              <a:t>26PSU</a:t>
            </a:r>
          </a:p>
        </p:txBody>
      </p:sp>
      <p:sp>
        <p:nvSpPr>
          <p:cNvPr id="17" name="TextBox 16">
            <a:extLst>
              <a:ext uri="{FF2B5EF4-FFF2-40B4-BE49-F238E27FC236}">
                <a16:creationId xmlns:a16="http://schemas.microsoft.com/office/drawing/2014/main" id="{2D261331-AB31-FB48-82D6-7599A5BA1186}"/>
              </a:ext>
            </a:extLst>
          </p:cNvPr>
          <p:cNvSpPr txBox="1"/>
          <p:nvPr/>
        </p:nvSpPr>
        <p:spPr>
          <a:xfrm>
            <a:off x="-2094903" y="2401433"/>
            <a:ext cx="455574" cy="169277"/>
          </a:xfrm>
          <a:prstGeom prst="rect">
            <a:avLst/>
          </a:prstGeom>
          <a:noFill/>
        </p:spPr>
        <p:txBody>
          <a:bodyPr wrap="none" rtlCol="0">
            <a:spAutoFit/>
          </a:bodyPr>
          <a:lstStyle/>
          <a:p>
            <a:r>
              <a:rPr lang="en-US" sz="500" dirty="0"/>
              <a:t>8°C 32PSU</a:t>
            </a:r>
          </a:p>
        </p:txBody>
      </p:sp>
      <p:sp>
        <p:nvSpPr>
          <p:cNvPr id="18" name="TextBox 17">
            <a:extLst>
              <a:ext uri="{FF2B5EF4-FFF2-40B4-BE49-F238E27FC236}">
                <a16:creationId xmlns:a16="http://schemas.microsoft.com/office/drawing/2014/main" id="{40EEBD2E-FDB2-5744-A99B-9A6481058925}"/>
              </a:ext>
            </a:extLst>
          </p:cNvPr>
          <p:cNvSpPr txBox="1"/>
          <p:nvPr/>
        </p:nvSpPr>
        <p:spPr>
          <a:xfrm>
            <a:off x="-2418554" y="2401432"/>
            <a:ext cx="455574" cy="169277"/>
          </a:xfrm>
          <a:prstGeom prst="rect">
            <a:avLst/>
          </a:prstGeom>
          <a:noFill/>
        </p:spPr>
        <p:txBody>
          <a:bodyPr wrap="none" rtlCol="0">
            <a:spAutoFit/>
          </a:bodyPr>
          <a:lstStyle/>
          <a:p>
            <a:r>
              <a:rPr lang="en-US" sz="500" dirty="0"/>
              <a:t>8°C 26PSU</a:t>
            </a:r>
          </a:p>
        </p:txBody>
      </p:sp>
      <p:grpSp>
        <p:nvGrpSpPr>
          <p:cNvPr id="39" name="Group 38">
            <a:extLst>
              <a:ext uri="{FF2B5EF4-FFF2-40B4-BE49-F238E27FC236}">
                <a16:creationId xmlns:a16="http://schemas.microsoft.com/office/drawing/2014/main" id="{DBF179D2-9EB9-1D47-BAAB-8F4E20733B8F}"/>
              </a:ext>
            </a:extLst>
          </p:cNvPr>
          <p:cNvGrpSpPr/>
          <p:nvPr/>
        </p:nvGrpSpPr>
        <p:grpSpPr>
          <a:xfrm>
            <a:off x="337326" y="1283461"/>
            <a:ext cx="4142920" cy="3860039"/>
            <a:chOff x="3234982" y="1227447"/>
            <a:chExt cx="4142920" cy="3860039"/>
          </a:xfrm>
        </p:grpSpPr>
        <p:pic>
          <p:nvPicPr>
            <p:cNvPr id="30" name="Picture 29">
              <a:extLst>
                <a:ext uri="{FF2B5EF4-FFF2-40B4-BE49-F238E27FC236}">
                  <a16:creationId xmlns:a16="http://schemas.microsoft.com/office/drawing/2014/main" id="{6ECBC2E6-C5F4-1E46-B29C-C64A1EE6D9A0}"/>
                </a:ext>
              </a:extLst>
            </p:cNvPr>
            <p:cNvPicPr>
              <a:picLocks noChangeAspect="1"/>
            </p:cNvPicPr>
            <p:nvPr/>
          </p:nvPicPr>
          <p:blipFill rotWithShape="1">
            <a:blip r:embed="rId4"/>
            <a:srcRect t="17111" b="12467"/>
            <a:stretch/>
          </p:blipFill>
          <p:spPr>
            <a:xfrm>
              <a:off x="3234982" y="1440620"/>
              <a:ext cx="4142920" cy="3646866"/>
            </a:xfrm>
            <a:prstGeom prst="rect">
              <a:avLst/>
            </a:prstGeom>
          </p:spPr>
        </p:pic>
        <p:sp>
          <p:nvSpPr>
            <p:cNvPr id="31" name="TextBox 30">
              <a:extLst>
                <a:ext uri="{FF2B5EF4-FFF2-40B4-BE49-F238E27FC236}">
                  <a16:creationId xmlns:a16="http://schemas.microsoft.com/office/drawing/2014/main" id="{DFBA362F-50CD-4446-B716-1A7C73AB6B13}"/>
                </a:ext>
              </a:extLst>
            </p:cNvPr>
            <p:cNvSpPr txBox="1"/>
            <p:nvPr/>
          </p:nvSpPr>
          <p:spPr>
            <a:xfrm>
              <a:off x="5306442" y="1646402"/>
              <a:ext cx="423514" cy="307777"/>
            </a:xfrm>
            <a:prstGeom prst="rect">
              <a:avLst/>
            </a:prstGeom>
            <a:noFill/>
          </p:spPr>
          <p:txBody>
            <a:bodyPr wrap="none" rtlCol="0">
              <a:spAutoFit/>
            </a:bodyPr>
            <a:lstStyle/>
            <a:p>
              <a:pPr algn="ctr"/>
              <a:r>
                <a:rPr lang="en-US" sz="700" b="1" dirty="0"/>
                <a:t>16°C</a:t>
              </a:r>
            </a:p>
            <a:p>
              <a:pPr algn="ctr"/>
              <a:r>
                <a:rPr lang="en-US" sz="700" b="1" dirty="0"/>
                <a:t>32PSU</a:t>
              </a:r>
            </a:p>
          </p:txBody>
        </p:sp>
        <p:sp>
          <p:nvSpPr>
            <p:cNvPr id="32" name="TextBox 31">
              <a:extLst>
                <a:ext uri="{FF2B5EF4-FFF2-40B4-BE49-F238E27FC236}">
                  <a16:creationId xmlns:a16="http://schemas.microsoft.com/office/drawing/2014/main" id="{5F8EB440-FC79-EE43-89CB-2B979C92CD92}"/>
                </a:ext>
              </a:extLst>
            </p:cNvPr>
            <p:cNvSpPr txBox="1"/>
            <p:nvPr/>
          </p:nvSpPr>
          <p:spPr>
            <a:xfrm>
              <a:off x="4945126" y="1646402"/>
              <a:ext cx="423514" cy="307777"/>
            </a:xfrm>
            <a:prstGeom prst="rect">
              <a:avLst/>
            </a:prstGeom>
            <a:noFill/>
          </p:spPr>
          <p:txBody>
            <a:bodyPr wrap="none" rtlCol="0">
              <a:spAutoFit/>
            </a:bodyPr>
            <a:lstStyle/>
            <a:p>
              <a:pPr algn="ctr"/>
              <a:r>
                <a:rPr lang="en-US" sz="700" b="1" dirty="0"/>
                <a:t>16°C</a:t>
              </a:r>
            </a:p>
            <a:p>
              <a:pPr algn="ctr"/>
              <a:r>
                <a:rPr lang="en-US" sz="700" b="1" dirty="0"/>
                <a:t>26PSU</a:t>
              </a:r>
            </a:p>
          </p:txBody>
        </p:sp>
        <p:sp>
          <p:nvSpPr>
            <p:cNvPr id="33" name="TextBox 32">
              <a:extLst>
                <a:ext uri="{FF2B5EF4-FFF2-40B4-BE49-F238E27FC236}">
                  <a16:creationId xmlns:a16="http://schemas.microsoft.com/office/drawing/2014/main" id="{3CD63181-682A-D44B-AD30-10C857C3F792}"/>
                </a:ext>
              </a:extLst>
            </p:cNvPr>
            <p:cNvSpPr txBox="1"/>
            <p:nvPr/>
          </p:nvSpPr>
          <p:spPr>
            <a:xfrm>
              <a:off x="4304769" y="1646402"/>
              <a:ext cx="423514" cy="307777"/>
            </a:xfrm>
            <a:prstGeom prst="rect">
              <a:avLst/>
            </a:prstGeom>
            <a:noFill/>
          </p:spPr>
          <p:txBody>
            <a:bodyPr wrap="none" rtlCol="0">
              <a:spAutoFit/>
            </a:bodyPr>
            <a:lstStyle/>
            <a:p>
              <a:pPr algn="ctr"/>
              <a:r>
                <a:rPr lang="en-US" sz="700" b="1" dirty="0"/>
                <a:t>8°C</a:t>
              </a:r>
            </a:p>
            <a:p>
              <a:pPr algn="ctr"/>
              <a:r>
                <a:rPr lang="en-US" sz="700" b="1" dirty="0"/>
                <a:t>26PSU</a:t>
              </a:r>
            </a:p>
          </p:txBody>
        </p:sp>
        <p:sp>
          <p:nvSpPr>
            <p:cNvPr id="34" name="TextBox 33">
              <a:extLst>
                <a:ext uri="{FF2B5EF4-FFF2-40B4-BE49-F238E27FC236}">
                  <a16:creationId xmlns:a16="http://schemas.microsoft.com/office/drawing/2014/main" id="{D15108DB-85BD-5B42-BE6A-9131DB6CCFAD}"/>
                </a:ext>
              </a:extLst>
            </p:cNvPr>
            <p:cNvSpPr txBox="1"/>
            <p:nvPr/>
          </p:nvSpPr>
          <p:spPr>
            <a:xfrm>
              <a:off x="4623552" y="1646402"/>
              <a:ext cx="423514" cy="307777"/>
            </a:xfrm>
            <a:prstGeom prst="rect">
              <a:avLst/>
            </a:prstGeom>
            <a:noFill/>
          </p:spPr>
          <p:txBody>
            <a:bodyPr wrap="none" rtlCol="0">
              <a:spAutoFit/>
            </a:bodyPr>
            <a:lstStyle/>
            <a:p>
              <a:pPr algn="ctr"/>
              <a:r>
                <a:rPr lang="en-US" sz="700" b="1" dirty="0"/>
                <a:t>8°C</a:t>
              </a:r>
            </a:p>
            <a:p>
              <a:pPr algn="ctr"/>
              <a:r>
                <a:rPr lang="en-US" sz="700" b="1" dirty="0"/>
                <a:t>32PSU</a:t>
              </a:r>
            </a:p>
          </p:txBody>
        </p:sp>
        <p:sp>
          <p:nvSpPr>
            <p:cNvPr id="35" name="TextBox 34">
              <a:extLst>
                <a:ext uri="{FF2B5EF4-FFF2-40B4-BE49-F238E27FC236}">
                  <a16:creationId xmlns:a16="http://schemas.microsoft.com/office/drawing/2014/main" id="{E0A5C1DA-5174-1B45-A041-F6959DB29DC3}"/>
                </a:ext>
              </a:extLst>
            </p:cNvPr>
            <p:cNvSpPr txBox="1"/>
            <p:nvPr/>
          </p:nvSpPr>
          <p:spPr>
            <a:xfrm>
              <a:off x="4798439" y="1295915"/>
              <a:ext cx="497252" cy="215444"/>
            </a:xfrm>
            <a:prstGeom prst="rect">
              <a:avLst/>
            </a:prstGeom>
            <a:noFill/>
          </p:spPr>
          <p:txBody>
            <a:bodyPr wrap="none" rtlCol="0">
              <a:spAutoFit/>
            </a:bodyPr>
            <a:lstStyle/>
            <a:p>
              <a:r>
                <a:rPr lang="en-US" sz="800" dirty="0"/>
                <a:t>Sea lice</a:t>
              </a:r>
            </a:p>
          </p:txBody>
        </p:sp>
        <p:sp>
          <p:nvSpPr>
            <p:cNvPr id="36" name="Left Brace 35">
              <a:extLst>
                <a:ext uri="{FF2B5EF4-FFF2-40B4-BE49-F238E27FC236}">
                  <a16:creationId xmlns:a16="http://schemas.microsoft.com/office/drawing/2014/main" id="{0B2BD21B-F2E6-CF4B-9058-541CA1E72015}"/>
                </a:ext>
              </a:extLst>
            </p:cNvPr>
            <p:cNvSpPr/>
            <p:nvPr/>
          </p:nvSpPr>
          <p:spPr>
            <a:xfrm rot="5400000">
              <a:off x="4993267" y="963845"/>
              <a:ext cx="107597" cy="117913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2AD15932-20D0-B444-9F99-738651C15BF5}"/>
                </a:ext>
              </a:extLst>
            </p:cNvPr>
            <p:cNvSpPr txBox="1"/>
            <p:nvPr/>
          </p:nvSpPr>
          <p:spPr>
            <a:xfrm>
              <a:off x="5643861" y="1227447"/>
              <a:ext cx="506568" cy="338554"/>
            </a:xfrm>
            <a:prstGeom prst="rect">
              <a:avLst/>
            </a:prstGeom>
            <a:noFill/>
          </p:spPr>
          <p:txBody>
            <a:bodyPr wrap="square" rtlCol="0">
              <a:spAutoFit/>
            </a:bodyPr>
            <a:lstStyle/>
            <a:p>
              <a:pPr algn="ctr"/>
              <a:r>
                <a:rPr lang="en-US" sz="800" dirty="0"/>
                <a:t>No </a:t>
              </a:r>
            </a:p>
            <a:p>
              <a:pPr algn="ctr"/>
              <a:r>
                <a:rPr lang="en-US" sz="800" dirty="0"/>
                <a:t>sea lice</a:t>
              </a:r>
            </a:p>
          </p:txBody>
        </p:sp>
        <p:sp>
          <p:nvSpPr>
            <p:cNvPr id="38" name="Left Brace 37">
              <a:extLst>
                <a:ext uri="{FF2B5EF4-FFF2-40B4-BE49-F238E27FC236}">
                  <a16:creationId xmlns:a16="http://schemas.microsoft.com/office/drawing/2014/main" id="{71777873-4C6A-E049-B3C7-364C41783FC0}"/>
                </a:ext>
              </a:extLst>
            </p:cNvPr>
            <p:cNvSpPr/>
            <p:nvPr/>
          </p:nvSpPr>
          <p:spPr>
            <a:xfrm rot="5400000">
              <a:off x="5831619" y="1476160"/>
              <a:ext cx="96661" cy="16544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61FD6A-E786-8C48-A7D3-D67E04A81786}"/>
              </a:ext>
            </a:extLst>
          </p:cNvPr>
          <p:cNvSpPr txBox="1"/>
          <p:nvPr/>
        </p:nvSpPr>
        <p:spPr>
          <a:xfrm>
            <a:off x="129135" y="794355"/>
            <a:ext cx="2979470" cy="646331"/>
          </a:xfrm>
          <a:prstGeom prst="rect">
            <a:avLst/>
          </a:prstGeom>
          <a:noFill/>
        </p:spPr>
        <p:txBody>
          <a:bodyPr wrap="none" rtlCol="0">
            <a:spAutoFit/>
          </a:bodyPr>
          <a:lstStyle/>
          <a:p>
            <a:r>
              <a:rPr lang="en-US" dirty="0"/>
              <a:t>24 DMRs significant @ p &lt; 0.1</a:t>
            </a:r>
          </a:p>
          <a:p>
            <a:r>
              <a:rPr lang="en-US" dirty="0"/>
              <a:t>1 way ANOVA, sea lice status</a:t>
            </a:r>
          </a:p>
        </p:txBody>
      </p:sp>
    </p:spTree>
    <p:extLst>
      <p:ext uri="{BB962C8B-B14F-4D97-AF65-F5344CB8AC3E}">
        <p14:creationId xmlns:p14="http://schemas.microsoft.com/office/powerpoint/2010/main" val="297335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5FA-85B0-9941-B3E2-33EACEE52781}"/>
              </a:ext>
            </a:extLst>
          </p:cNvPr>
          <p:cNvSpPr>
            <a:spLocks noGrp="1"/>
          </p:cNvSpPr>
          <p:nvPr>
            <p:ph type="title"/>
          </p:nvPr>
        </p:nvSpPr>
        <p:spPr>
          <a:xfrm>
            <a:off x="254577" y="273844"/>
            <a:ext cx="7886700" cy="994172"/>
          </a:xfrm>
        </p:spPr>
        <p:txBody>
          <a:bodyPr/>
          <a:lstStyle/>
          <a:p>
            <a:r>
              <a:rPr lang="en-US" dirty="0"/>
              <a:t>Where DMRs are</a:t>
            </a:r>
          </a:p>
        </p:txBody>
      </p:sp>
      <p:pic>
        <p:nvPicPr>
          <p:cNvPr id="4" name="Picture 3">
            <a:extLst>
              <a:ext uri="{FF2B5EF4-FFF2-40B4-BE49-F238E27FC236}">
                <a16:creationId xmlns:a16="http://schemas.microsoft.com/office/drawing/2014/main" id="{14AD8754-74DB-FB45-A3B3-C55A35A3A763}"/>
              </a:ext>
            </a:extLst>
          </p:cNvPr>
          <p:cNvPicPr>
            <a:picLocks noChangeAspect="1"/>
          </p:cNvPicPr>
          <p:nvPr/>
        </p:nvPicPr>
        <p:blipFill>
          <a:blip r:embed="rId2"/>
          <a:stretch>
            <a:fillRect/>
          </a:stretch>
        </p:blipFill>
        <p:spPr>
          <a:xfrm>
            <a:off x="53390" y="1545521"/>
            <a:ext cx="8994947" cy="3597979"/>
          </a:xfrm>
          <a:prstGeom prst="rect">
            <a:avLst/>
          </a:prstGeom>
        </p:spPr>
      </p:pic>
      <p:sp>
        <p:nvSpPr>
          <p:cNvPr id="6" name="TextBox 5">
            <a:extLst>
              <a:ext uri="{FF2B5EF4-FFF2-40B4-BE49-F238E27FC236}">
                <a16:creationId xmlns:a16="http://schemas.microsoft.com/office/drawing/2014/main" id="{C654A157-BCF7-F44F-8BFC-4A5032324F2D}"/>
              </a:ext>
            </a:extLst>
          </p:cNvPr>
          <p:cNvSpPr txBox="1"/>
          <p:nvPr/>
        </p:nvSpPr>
        <p:spPr>
          <a:xfrm>
            <a:off x="2628683" y="1176189"/>
            <a:ext cx="3138488" cy="369332"/>
          </a:xfrm>
          <a:prstGeom prst="rect">
            <a:avLst/>
          </a:prstGeom>
          <a:noFill/>
        </p:spPr>
        <p:txBody>
          <a:bodyPr wrap="none" rtlCol="0">
            <a:spAutoFit/>
          </a:bodyPr>
          <a:lstStyle/>
          <a:p>
            <a:r>
              <a:rPr lang="en-US" b="1" dirty="0"/>
              <a:t> Overlap with genome features</a:t>
            </a:r>
          </a:p>
        </p:txBody>
      </p:sp>
    </p:spTree>
    <p:extLst>
      <p:ext uri="{BB962C8B-B14F-4D97-AF65-F5344CB8AC3E}">
        <p14:creationId xmlns:p14="http://schemas.microsoft.com/office/powerpoint/2010/main" val="284989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248CDD0-92C4-4545-80FE-D2734DB4D0C0}"/>
              </a:ext>
            </a:extLst>
          </p:cNvPr>
          <p:cNvPicPr>
            <a:picLocks noChangeAspect="1"/>
          </p:cNvPicPr>
          <p:nvPr/>
        </p:nvPicPr>
        <p:blipFill>
          <a:blip r:embed="rId2"/>
          <a:stretch>
            <a:fillRect/>
          </a:stretch>
        </p:blipFill>
        <p:spPr>
          <a:xfrm>
            <a:off x="1002298" y="1476668"/>
            <a:ext cx="7124473" cy="3623973"/>
          </a:xfrm>
          <a:prstGeom prst="rect">
            <a:avLst/>
          </a:prstGeom>
        </p:spPr>
      </p:pic>
      <p:sp>
        <p:nvSpPr>
          <p:cNvPr id="2" name="Title 1">
            <a:extLst>
              <a:ext uri="{FF2B5EF4-FFF2-40B4-BE49-F238E27FC236}">
                <a16:creationId xmlns:a16="http://schemas.microsoft.com/office/drawing/2014/main" id="{6DBDB5FA-85B0-9941-B3E2-33EACEE52781}"/>
              </a:ext>
            </a:extLst>
          </p:cNvPr>
          <p:cNvSpPr>
            <a:spLocks noGrp="1"/>
          </p:cNvSpPr>
          <p:nvPr>
            <p:ph type="title"/>
          </p:nvPr>
        </p:nvSpPr>
        <p:spPr>
          <a:xfrm>
            <a:off x="296141" y="-95488"/>
            <a:ext cx="7886700" cy="994172"/>
          </a:xfrm>
        </p:spPr>
        <p:txBody>
          <a:bodyPr/>
          <a:lstStyle/>
          <a:p>
            <a:r>
              <a:rPr lang="en-US" dirty="0"/>
              <a:t>Where are DMRs that aren’t in features?</a:t>
            </a:r>
          </a:p>
        </p:txBody>
      </p:sp>
      <p:sp>
        <p:nvSpPr>
          <p:cNvPr id="9" name="TextBox 8">
            <a:extLst>
              <a:ext uri="{FF2B5EF4-FFF2-40B4-BE49-F238E27FC236}">
                <a16:creationId xmlns:a16="http://schemas.microsoft.com/office/drawing/2014/main" id="{BDA64E68-A7E8-464E-A4D7-48F1FFCCD9BC}"/>
              </a:ext>
            </a:extLst>
          </p:cNvPr>
          <p:cNvSpPr txBox="1"/>
          <p:nvPr/>
        </p:nvSpPr>
        <p:spPr>
          <a:xfrm>
            <a:off x="664520" y="633678"/>
            <a:ext cx="4771114" cy="369332"/>
          </a:xfrm>
          <a:prstGeom prst="rect">
            <a:avLst/>
          </a:prstGeom>
          <a:noFill/>
        </p:spPr>
        <p:txBody>
          <a:bodyPr wrap="none" rtlCol="0">
            <a:spAutoFit/>
          </a:bodyPr>
          <a:lstStyle/>
          <a:p>
            <a:r>
              <a:rPr lang="en-US" dirty="0"/>
              <a:t>24/52 (46%) DMRs not overlapping with features</a:t>
            </a:r>
          </a:p>
        </p:txBody>
      </p:sp>
      <p:sp>
        <p:nvSpPr>
          <p:cNvPr id="10" name="TextBox 9">
            <a:extLst>
              <a:ext uri="{FF2B5EF4-FFF2-40B4-BE49-F238E27FC236}">
                <a16:creationId xmlns:a16="http://schemas.microsoft.com/office/drawing/2014/main" id="{7CBE5DD1-04F8-4E4B-808D-FCA0A83F2E67}"/>
              </a:ext>
            </a:extLst>
          </p:cNvPr>
          <p:cNvSpPr txBox="1"/>
          <p:nvPr/>
        </p:nvSpPr>
        <p:spPr>
          <a:xfrm>
            <a:off x="3930694" y="1003010"/>
            <a:ext cx="1701043" cy="369332"/>
          </a:xfrm>
          <a:prstGeom prst="rect">
            <a:avLst/>
          </a:prstGeom>
          <a:noFill/>
        </p:spPr>
        <p:txBody>
          <a:bodyPr wrap="none" rtlCol="0">
            <a:spAutoFit/>
          </a:bodyPr>
          <a:lstStyle/>
          <a:p>
            <a:r>
              <a:rPr lang="en-US" b="1" dirty="0"/>
              <a:t>Closest features</a:t>
            </a:r>
          </a:p>
        </p:txBody>
      </p:sp>
      <p:pic>
        <p:nvPicPr>
          <p:cNvPr id="12" name="Picture 11">
            <a:extLst>
              <a:ext uri="{FF2B5EF4-FFF2-40B4-BE49-F238E27FC236}">
                <a16:creationId xmlns:a16="http://schemas.microsoft.com/office/drawing/2014/main" id="{3190847F-CC66-E34E-BBC1-43F859B5CE70}"/>
              </a:ext>
            </a:extLst>
          </p:cNvPr>
          <p:cNvPicPr>
            <a:picLocks noChangeAspect="1"/>
          </p:cNvPicPr>
          <p:nvPr/>
        </p:nvPicPr>
        <p:blipFill>
          <a:blip r:embed="rId3"/>
          <a:stretch>
            <a:fillRect/>
          </a:stretch>
        </p:blipFill>
        <p:spPr>
          <a:xfrm>
            <a:off x="-7016220" y="1284514"/>
            <a:ext cx="6722918" cy="3726158"/>
          </a:xfrm>
          <a:prstGeom prst="rect">
            <a:avLst/>
          </a:prstGeom>
        </p:spPr>
      </p:pic>
      <p:cxnSp>
        <p:nvCxnSpPr>
          <p:cNvPr id="14" name="Straight Connector 13">
            <a:extLst>
              <a:ext uri="{FF2B5EF4-FFF2-40B4-BE49-F238E27FC236}">
                <a16:creationId xmlns:a16="http://schemas.microsoft.com/office/drawing/2014/main" id="{B7211AE4-6C2E-4C45-AEF2-D4F11CAF066C}"/>
              </a:ext>
            </a:extLst>
          </p:cNvPr>
          <p:cNvCxnSpPr>
            <a:cxnSpLocks/>
          </p:cNvCxnSpPr>
          <p:nvPr/>
        </p:nvCxnSpPr>
        <p:spPr>
          <a:xfrm flipV="1">
            <a:off x="4156415" y="1374104"/>
            <a:ext cx="0" cy="3546978"/>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719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AFC8-B73A-9B4F-91A5-95725B834056}"/>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09BAE0E6-66D4-BE41-BC72-A26AF1DC6B0E}"/>
              </a:ext>
            </a:extLst>
          </p:cNvPr>
          <p:cNvSpPr>
            <a:spLocks noGrp="1"/>
          </p:cNvSpPr>
          <p:nvPr>
            <p:ph idx="1"/>
          </p:nvPr>
        </p:nvSpPr>
        <p:spPr/>
        <p:txBody>
          <a:bodyPr/>
          <a:lstStyle/>
          <a:p>
            <a:r>
              <a:rPr lang="en-US" dirty="0"/>
              <a:t>Look at GO terms for +/- 2500bp closest features (including overlap)</a:t>
            </a:r>
          </a:p>
          <a:p>
            <a:pPr lvl="1"/>
            <a:r>
              <a:rPr lang="en-US" dirty="0"/>
              <a:t> temperature hypo</a:t>
            </a:r>
          </a:p>
          <a:p>
            <a:pPr lvl="1"/>
            <a:r>
              <a:rPr lang="en-US" dirty="0"/>
              <a:t>temperature hyper</a:t>
            </a:r>
          </a:p>
          <a:p>
            <a:pPr lvl="1"/>
            <a:r>
              <a:rPr lang="en-US" dirty="0"/>
              <a:t>Salinity hypo</a:t>
            </a:r>
          </a:p>
          <a:p>
            <a:pPr lvl="1"/>
            <a:r>
              <a:rPr lang="en-US" dirty="0"/>
              <a:t>Salinity hyper</a:t>
            </a:r>
          </a:p>
          <a:p>
            <a:pPr lvl="1"/>
            <a:endParaRPr lang="en-US" dirty="0"/>
          </a:p>
          <a:p>
            <a:r>
              <a:rPr lang="en-US" dirty="0"/>
              <a:t>Overlap with DEGs from Gustavo’s analysis</a:t>
            </a:r>
          </a:p>
        </p:txBody>
      </p:sp>
    </p:spTree>
    <p:extLst>
      <p:ext uri="{BB962C8B-B14F-4D97-AF65-F5344CB8AC3E}">
        <p14:creationId xmlns:p14="http://schemas.microsoft.com/office/powerpoint/2010/main" val="97018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3C34-8933-8141-8CAB-66EA0895681B}"/>
              </a:ext>
            </a:extLst>
          </p:cNvPr>
          <p:cNvSpPr>
            <a:spLocks noGrp="1"/>
          </p:cNvSpPr>
          <p:nvPr>
            <p:ph type="title"/>
          </p:nvPr>
        </p:nvSpPr>
        <p:spPr>
          <a:xfrm>
            <a:off x="636574" y="-45126"/>
            <a:ext cx="8068235" cy="1372813"/>
          </a:xfrm>
        </p:spPr>
        <p:txBody>
          <a:bodyPr>
            <a:normAutofit/>
          </a:bodyPr>
          <a:lstStyle/>
          <a:p>
            <a:pPr algn="ctr"/>
            <a:r>
              <a:rPr lang="en-US" sz="3600" dirty="0"/>
              <a:t>Environmental conditions can exacerbate sea lice infestation</a:t>
            </a:r>
          </a:p>
        </p:txBody>
      </p:sp>
      <p:pic>
        <p:nvPicPr>
          <p:cNvPr id="10" name="Picture 9">
            <a:extLst>
              <a:ext uri="{FF2B5EF4-FFF2-40B4-BE49-F238E27FC236}">
                <a16:creationId xmlns:a16="http://schemas.microsoft.com/office/drawing/2014/main" id="{E1B2DF1C-AF96-FD4F-AB89-0FFDA0CB0A9A}"/>
              </a:ext>
            </a:extLst>
          </p:cNvPr>
          <p:cNvPicPr>
            <a:picLocks noChangeAspect="1"/>
          </p:cNvPicPr>
          <p:nvPr/>
        </p:nvPicPr>
        <p:blipFill>
          <a:blip r:embed="rId3"/>
          <a:stretch>
            <a:fillRect/>
          </a:stretch>
        </p:blipFill>
        <p:spPr>
          <a:xfrm>
            <a:off x="4111703" y="1364766"/>
            <a:ext cx="4784035" cy="1708919"/>
          </a:xfrm>
          <a:prstGeom prst="rect">
            <a:avLst/>
          </a:prstGeom>
        </p:spPr>
      </p:pic>
      <p:sp>
        <p:nvSpPr>
          <p:cNvPr id="15" name="TextBox 14">
            <a:extLst>
              <a:ext uri="{FF2B5EF4-FFF2-40B4-BE49-F238E27FC236}">
                <a16:creationId xmlns:a16="http://schemas.microsoft.com/office/drawing/2014/main" id="{7FFDF218-C540-5040-950C-AC560DC2D214}"/>
              </a:ext>
            </a:extLst>
          </p:cNvPr>
          <p:cNvSpPr txBox="1"/>
          <p:nvPr/>
        </p:nvSpPr>
        <p:spPr>
          <a:xfrm>
            <a:off x="5182744" y="1210877"/>
            <a:ext cx="2658164" cy="307777"/>
          </a:xfrm>
          <a:prstGeom prst="rect">
            <a:avLst/>
          </a:prstGeom>
          <a:noFill/>
        </p:spPr>
        <p:txBody>
          <a:bodyPr wrap="none" rtlCol="0">
            <a:spAutoFit/>
          </a:bodyPr>
          <a:lstStyle/>
          <a:p>
            <a:r>
              <a:rPr lang="en-US" sz="1400" dirty="0"/>
              <a:t>Temperature affects development</a:t>
            </a:r>
          </a:p>
        </p:txBody>
      </p:sp>
      <p:sp>
        <p:nvSpPr>
          <p:cNvPr id="13" name="Rectangle 12">
            <a:extLst>
              <a:ext uri="{FF2B5EF4-FFF2-40B4-BE49-F238E27FC236}">
                <a16:creationId xmlns:a16="http://schemas.microsoft.com/office/drawing/2014/main" id="{D25A71E5-85E0-214C-BE3F-BCD52974B7C3}"/>
              </a:ext>
            </a:extLst>
          </p:cNvPr>
          <p:cNvSpPr/>
          <p:nvPr/>
        </p:nvSpPr>
        <p:spPr>
          <a:xfrm>
            <a:off x="7226251" y="2938450"/>
            <a:ext cx="2206703" cy="246221"/>
          </a:xfrm>
          <a:prstGeom prst="rect">
            <a:avLst/>
          </a:prstGeom>
        </p:spPr>
        <p:txBody>
          <a:bodyPr wrap="square">
            <a:spAutoFit/>
          </a:bodyPr>
          <a:lstStyle/>
          <a:p>
            <a:r>
              <a:rPr lang="en-US" sz="1000" dirty="0"/>
              <a:t>González et al (2003) </a:t>
            </a:r>
            <a:r>
              <a:rPr lang="en-US" sz="1000" i="1" dirty="0"/>
              <a:t>Aquaculture</a:t>
            </a:r>
            <a:endParaRPr lang="en-US" sz="1000" dirty="0"/>
          </a:p>
        </p:txBody>
      </p:sp>
      <p:pic>
        <p:nvPicPr>
          <p:cNvPr id="16" name="Picture 2" descr="https://fishhistopathology.com/home/wp-content/uploads/2019/02/Caligus-FP.png">
            <a:extLst>
              <a:ext uri="{FF2B5EF4-FFF2-40B4-BE49-F238E27FC236}">
                <a16:creationId xmlns:a16="http://schemas.microsoft.com/office/drawing/2014/main" id="{E720F4DF-B062-B548-A2FD-FCBD441CD7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41" t="24652" r="6169"/>
          <a:stretch/>
        </p:blipFill>
        <p:spPr bwMode="auto">
          <a:xfrm>
            <a:off x="76429" y="1386491"/>
            <a:ext cx="2358614" cy="17815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tlantic salmon with adult females (C. rogercresseyi). Note the lesions on the skin surface. Note also the paired trailing egg sacs.">
            <a:extLst>
              <a:ext uri="{FF2B5EF4-FFF2-40B4-BE49-F238E27FC236}">
                <a16:creationId xmlns:a16="http://schemas.microsoft.com/office/drawing/2014/main" id="{79F3F92B-C9D9-F94F-BEC7-C23997BBB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3246" y="3333750"/>
            <a:ext cx="2363594" cy="17694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Life cycle of C. rogercresseyi. es: egg strings; n1: first nauplius (0.43 mm long); n2: second nauplius (0.46 mm long); cop: copepodid (0.66 mm long); ch1: first chalimus I (0.83 mm long); ch2: second chalimus (1.27 mm long); ch3: third chalimus (2.15 mm long); ch4: fourth chalimus (3.15 mm long); ya: young adult which is not a different stage from adults (4.1 mm long); am: adult male (4.83 mm long); af: adult female with egg strings (4.79 mm long).">
            <a:extLst>
              <a:ext uri="{FF2B5EF4-FFF2-40B4-BE49-F238E27FC236}">
                <a16:creationId xmlns:a16="http://schemas.microsoft.com/office/drawing/2014/main" id="{F06F473F-04AD-9946-8E9D-3EE39D8BE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7527" y="1344690"/>
            <a:ext cx="1560853" cy="19062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293F980-73AA-A843-9D59-D29F33BDF530}"/>
              </a:ext>
            </a:extLst>
          </p:cNvPr>
          <p:cNvPicPr>
            <a:picLocks noChangeAspect="1"/>
          </p:cNvPicPr>
          <p:nvPr/>
        </p:nvPicPr>
        <p:blipFill>
          <a:blip r:embed="rId7"/>
          <a:stretch>
            <a:fillRect/>
          </a:stretch>
        </p:blipFill>
        <p:spPr>
          <a:xfrm>
            <a:off x="4996488" y="3374423"/>
            <a:ext cx="2834746" cy="1689428"/>
          </a:xfrm>
          <a:prstGeom prst="rect">
            <a:avLst/>
          </a:prstGeom>
        </p:spPr>
      </p:pic>
      <p:sp>
        <p:nvSpPr>
          <p:cNvPr id="14" name="TextBox 13">
            <a:extLst>
              <a:ext uri="{FF2B5EF4-FFF2-40B4-BE49-F238E27FC236}">
                <a16:creationId xmlns:a16="http://schemas.microsoft.com/office/drawing/2014/main" id="{210A67F8-F945-C247-AD84-23B49DBE4A5B}"/>
              </a:ext>
            </a:extLst>
          </p:cNvPr>
          <p:cNvSpPr txBox="1"/>
          <p:nvPr/>
        </p:nvSpPr>
        <p:spPr>
          <a:xfrm>
            <a:off x="5050776" y="3095841"/>
            <a:ext cx="3310492" cy="338554"/>
          </a:xfrm>
          <a:prstGeom prst="rect">
            <a:avLst/>
          </a:prstGeom>
          <a:noFill/>
        </p:spPr>
        <p:txBody>
          <a:bodyPr wrap="square" rtlCol="0">
            <a:spAutoFit/>
          </a:bodyPr>
          <a:lstStyle/>
          <a:p>
            <a:pPr algn="ctr"/>
            <a:r>
              <a:rPr lang="en-US" sz="1600" dirty="0"/>
              <a:t>Salinity affects survival </a:t>
            </a:r>
          </a:p>
        </p:txBody>
      </p:sp>
      <p:sp>
        <p:nvSpPr>
          <p:cNvPr id="18" name="Rectangle 17">
            <a:extLst>
              <a:ext uri="{FF2B5EF4-FFF2-40B4-BE49-F238E27FC236}">
                <a16:creationId xmlns:a16="http://schemas.microsoft.com/office/drawing/2014/main" id="{E2858685-58E2-A74E-B453-0E5BDDE1EA86}"/>
              </a:ext>
            </a:extLst>
          </p:cNvPr>
          <p:cNvSpPr/>
          <p:nvPr/>
        </p:nvSpPr>
        <p:spPr>
          <a:xfrm>
            <a:off x="7814112" y="4171134"/>
            <a:ext cx="1094312" cy="861774"/>
          </a:xfrm>
          <a:prstGeom prst="rect">
            <a:avLst/>
          </a:prstGeom>
        </p:spPr>
        <p:txBody>
          <a:bodyPr wrap="square">
            <a:spAutoFit/>
          </a:bodyPr>
          <a:lstStyle/>
          <a:p>
            <a:r>
              <a:rPr lang="en-US" sz="1000" dirty="0"/>
              <a:t>Bravo et al (2008) </a:t>
            </a:r>
            <a:r>
              <a:rPr lang="en-US" sz="1000" i="1" dirty="0"/>
              <a:t>Bulletin of the European Association of Fish Pathologists</a:t>
            </a:r>
            <a:endParaRPr lang="en-US" sz="1000" dirty="0"/>
          </a:p>
        </p:txBody>
      </p:sp>
      <p:sp>
        <p:nvSpPr>
          <p:cNvPr id="3" name="Rectangle 2">
            <a:extLst>
              <a:ext uri="{FF2B5EF4-FFF2-40B4-BE49-F238E27FC236}">
                <a16:creationId xmlns:a16="http://schemas.microsoft.com/office/drawing/2014/main" id="{03CCF7DD-B695-F04C-9326-C5BE1D024EC2}"/>
              </a:ext>
            </a:extLst>
          </p:cNvPr>
          <p:cNvSpPr/>
          <p:nvPr/>
        </p:nvSpPr>
        <p:spPr>
          <a:xfrm>
            <a:off x="2637527" y="1210877"/>
            <a:ext cx="6506473" cy="1884964"/>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498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DB9C-C051-BC4C-867D-DD42D0C8EC35}"/>
              </a:ext>
            </a:extLst>
          </p:cNvPr>
          <p:cNvSpPr>
            <a:spLocks noGrp="1"/>
          </p:cNvSpPr>
          <p:nvPr>
            <p:ph type="title"/>
          </p:nvPr>
        </p:nvSpPr>
        <p:spPr>
          <a:xfrm>
            <a:off x="628650" y="399350"/>
            <a:ext cx="7886700" cy="994172"/>
          </a:xfrm>
        </p:spPr>
        <p:txBody>
          <a:bodyPr>
            <a:normAutofit fontScale="90000"/>
          </a:bodyPr>
          <a:lstStyle/>
          <a:p>
            <a:pPr algn="ctr"/>
            <a:r>
              <a:rPr lang="en-US" dirty="0"/>
              <a:t>How do temperature and salinity affect salmon response to sea lice?</a:t>
            </a:r>
          </a:p>
        </p:txBody>
      </p:sp>
    </p:spTree>
    <p:extLst>
      <p:ext uri="{BB962C8B-B14F-4D97-AF65-F5344CB8AC3E}">
        <p14:creationId xmlns:p14="http://schemas.microsoft.com/office/powerpoint/2010/main" val="858461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DB9C-C051-BC4C-867D-DD42D0C8EC35}"/>
              </a:ext>
            </a:extLst>
          </p:cNvPr>
          <p:cNvSpPr>
            <a:spLocks noGrp="1"/>
          </p:cNvSpPr>
          <p:nvPr>
            <p:ph type="title"/>
          </p:nvPr>
        </p:nvSpPr>
        <p:spPr>
          <a:xfrm>
            <a:off x="628650" y="399350"/>
            <a:ext cx="7886700" cy="994172"/>
          </a:xfrm>
        </p:spPr>
        <p:txBody>
          <a:bodyPr>
            <a:normAutofit fontScale="90000"/>
          </a:bodyPr>
          <a:lstStyle/>
          <a:p>
            <a:pPr algn="ctr"/>
            <a:r>
              <a:rPr lang="en-US" dirty="0"/>
              <a:t>How do temperature and salinity affect salmon response to sea lice?</a:t>
            </a:r>
          </a:p>
        </p:txBody>
      </p:sp>
      <p:sp>
        <p:nvSpPr>
          <p:cNvPr id="3" name="Content Placeholder 2">
            <a:extLst>
              <a:ext uri="{FF2B5EF4-FFF2-40B4-BE49-F238E27FC236}">
                <a16:creationId xmlns:a16="http://schemas.microsoft.com/office/drawing/2014/main" id="{21D44B00-11AF-334A-8722-4A7D07FE53E1}"/>
              </a:ext>
            </a:extLst>
          </p:cNvPr>
          <p:cNvSpPr>
            <a:spLocks noGrp="1"/>
          </p:cNvSpPr>
          <p:nvPr>
            <p:ph idx="1"/>
          </p:nvPr>
        </p:nvSpPr>
        <p:spPr>
          <a:xfrm>
            <a:off x="628650" y="1701998"/>
            <a:ext cx="7886700" cy="3263504"/>
          </a:xfrm>
        </p:spPr>
        <p:txBody>
          <a:bodyPr>
            <a:normAutofit/>
          </a:bodyPr>
          <a:lstStyle/>
          <a:p>
            <a:r>
              <a:rPr lang="en-US" dirty="0"/>
              <a:t>Methylation is a good way to measure wide-spread change</a:t>
            </a:r>
          </a:p>
          <a:p>
            <a:pPr lvl="1"/>
            <a:r>
              <a:rPr lang="en-US" dirty="0"/>
              <a:t>Epigenetic marks can be directly influenced by the environment</a:t>
            </a:r>
          </a:p>
          <a:p>
            <a:pPr lvl="1"/>
            <a:r>
              <a:rPr lang="en-US" dirty="0"/>
              <a:t>They mediate phenotypic response through gene regulation</a:t>
            </a:r>
          </a:p>
          <a:p>
            <a:pPr marL="342900" lvl="1" indent="0">
              <a:buNone/>
            </a:pPr>
            <a:endParaRPr lang="en-US" dirty="0"/>
          </a:p>
        </p:txBody>
      </p:sp>
    </p:spTree>
    <p:extLst>
      <p:ext uri="{BB962C8B-B14F-4D97-AF65-F5344CB8AC3E}">
        <p14:creationId xmlns:p14="http://schemas.microsoft.com/office/powerpoint/2010/main" val="277765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DB9C-C051-BC4C-867D-DD42D0C8EC35}"/>
              </a:ext>
            </a:extLst>
          </p:cNvPr>
          <p:cNvSpPr>
            <a:spLocks noGrp="1"/>
          </p:cNvSpPr>
          <p:nvPr>
            <p:ph type="title"/>
          </p:nvPr>
        </p:nvSpPr>
        <p:spPr>
          <a:xfrm>
            <a:off x="628650" y="399350"/>
            <a:ext cx="7886700" cy="994172"/>
          </a:xfrm>
        </p:spPr>
        <p:txBody>
          <a:bodyPr>
            <a:normAutofit fontScale="90000"/>
          </a:bodyPr>
          <a:lstStyle/>
          <a:p>
            <a:pPr algn="ctr"/>
            <a:r>
              <a:rPr lang="en-US" dirty="0"/>
              <a:t>How do temperature and salinity affect salmon response to sea lice?</a:t>
            </a:r>
          </a:p>
        </p:txBody>
      </p:sp>
      <p:sp>
        <p:nvSpPr>
          <p:cNvPr id="3" name="Content Placeholder 2">
            <a:extLst>
              <a:ext uri="{FF2B5EF4-FFF2-40B4-BE49-F238E27FC236}">
                <a16:creationId xmlns:a16="http://schemas.microsoft.com/office/drawing/2014/main" id="{21D44B00-11AF-334A-8722-4A7D07FE53E1}"/>
              </a:ext>
            </a:extLst>
          </p:cNvPr>
          <p:cNvSpPr>
            <a:spLocks noGrp="1"/>
          </p:cNvSpPr>
          <p:nvPr>
            <p:ph idx="1"/>
          </p:nvPr>
        </p:nvSpPr>
        <p:spPr>
          <a:xfrm>
            <a:off x="628650" y="1701998"/>
            <a:ext cx="7886700" cy="3263504"/>
          </a:xfrm>
        </p:spPr>
        <p:txBody>
          <a:bodyPr>
            <a:normAutofit/>
          </a:bodyPr>
          <a:lstStyle/>
          <a:p>
            <a:r>
              <a:rPr lang="en-US" dirty="0"/>
              <a:t>Methylation is a good way to measure wide-spread change</a:t>
            </a:r>
          </a:p>
          <a:p>
            <a:pPr lvl="1"/>
            <a:r>
              <a:rPr lang="en-US" dirty="0"/>
              <a:t>Epigenetic marks can be directly influenced by the environment</a:t>
            </a:r>
          </a:p>
          <a:p>
            <a:pPr lvl="1"/>
            <a:r>
              <a:rPr lang="en-US" dirty="0"/>
              <a:t>They mediate phenotypic response through gene regulation</a:t>
            </a:r>
          </a:p>
          <a:p>
            <a:pPr lvl="1"/>
            <a:endParaRPr lang="en-US" dirty="0"/>
          </a:p>
          <a:p>
            <a:r>
              <a:rPr lang="en-US" dirty="0"/>
              <a:t>Do salmon methylomes change in response to environment during sea lice infestation?</a:t>
            </a:r>
          </a:p>
          <a:p>
            <a:pPr lvl="1"/>
            <a:r>
              <a:rPr lang="en-US" dirty="0"/>
              <a:t>How might these methylation changes influence physiology?</a:t>
            </a:r>
          </a:p>
          <a:p>
            <a:pPr lvl="1"/>
            <a:r>
              <a:rPr lang="en-US" dirty="0"/>
              <a:t>Are specific regulatory pathways affected by one factor more than another?</a:t>
            </a:r>
          </a:p>
        </p:txBody>
      </p:sp>
    </p:spTree>
    <p:extLst>
      <p:ext uri="{BB962C8B-B14F-4D97-AF65-F5344CB8AC3E}">
        <p14:creationId xmlns:p14="http://schemas.microsoft.com/office/powerpoint/2010/main" val="224960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E179-37E2-C84E-A8B4-51C23E016A84}"/>
              </a:ext>
            </a:extLst>
          </p:cNvPr>
          <p:cNvSpPr>
            <a:spLocks noGrp="1"/>
          </p:cNvSpPr>
          <p:nvPr>
            <p:ph type="title"/>
          </p:nvPr>
        </p:nvSpPr>
        <p:spPr/>
        <p:txBody>
          <a:bodyPr/>
          <a:lstStyle/>
          <a:p>
            <a:pPr algn="ctr"/>
            <a:r>
              <a:rPr lang="en-US" dirty="0"/>
              <a:t>Temperature x salinity experimental set-up</a:t>
            </a:r>
          </a:p>
        </p:txBody>
      </p:sp>
      <p:sp>
        <p:nvSpPr>
          <p:cNvPr id="4" name="Rectangle 3">
            <a:extLst>
              <a:ext uri="{FF2B5EF4-FFF2-40B4-BE49-F238E27FC236}">
                <a16:creationId xmlns:a16="http://schemas.microsoft.com/office/drawing/2014/main" id="{7C1ADDBC-8436-9D47-9418-51A564A23A76}"/>
              </a:ext>
            </a:extLst>
          </p:cNvPr>
          <p:cNvSpPr/>
          <p:nvPr/>
        </p:nvSpPr>
        <p:spPr>
          <a:xfrm>
            <a:off x="600574" y="2211269"/>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DF1108-CCE8-B647-A7C8-0D3B9D7DF367}"/>
              </a:ext>
            </a:extLst>
          </p:cNvPr>
          <p:cNvSpPr txBox="1"/>
          <p:nvPr/>
        </p:nvSpPr>
        <p:spPr>
          <a:xfrm>
            <a:off x="6802" y="2492615"/>
            <a:ext cx="431528" cy="307777"/>
          </a:xfrm>
          <a:prstGeom prst="rect">
            <a:avLst/>
          </a:prstGeom>
          <a:noFill/>
        </p:spPr>
        <p:txBody>
          <a:bodyPr wrap="none" rtlCol="0">
            <a:spAutoFit/>
          </a:bodyPr>
          <a:lstStyle/>
          <a:p>
            <a:r>
              <a:rPr lang="en-US" sz="1400" b="1" dirty="0"/>
              <a:t>8°C</a:t>
            </a:r>
          </a:p>
        </p:txBody>
      </p:sp>
      <p:sp>
        <p:nvSpPr>
          <p:cNvPr id="12" name="TextBox 11">
            <a:extLst>
              <a:ext uri="{FF2B5EF4-FFF2-40B4-BE49-F238E27FC236}">
                <a16:creationId xmlns:a16="http://schemas.microsoft.com/office/drawing/2014/main" id="{7B294EFB-91C3-3449-BD1F-00B37CAB3715}"/>
              </a:ext>
            </a:extLst>
          </p:cNvPr>
          <p:cNvSpPr txBox="1"/>
          <p:nvPr/>
        </p:nvSpPr>
        <p:spPr>
          <a:xfrm>
            <a:off x="0" y="3924280"/>
            <a:ext cx="522900" cy="307777"/>
          </a:xfrm>
          <a:prstGeom prst="rect">
            <a:avLst/>
          </a:prstGeom>
          <a:noFill/>
        </p:spPr>
        <p:txBody>
          <a:bodyPr wrap="none" rtlCol="0">
            <a:spAutoFit/>
          </a:bodyPr>
          <a:lstStyle/>
          <a:p>
            <a:r>
              <a:rPr lang="en-US" sz="1400" b="1" dirty="0"/>
              <a:t>16°C</a:t>
            </a:r>
          </a:p>
        </p:txBody>
      </p:sp>
      <p:sp>
        <p:nvSpPr>
          <p:cNvPr id="14" name="TextBox 13">
            <a:extLst>
              <a:ext uri="{FF2B5EF4-FFF2-40B4-BE49-F238E27FC236}">
                <a16:creationId xmlns:a16="http://schemas.microsoft.com/office/drawing/2014/main" id="{D902D20F-E205-9C4D-80EC-5243DE60B4D2}"/>
              </a:ext>
            </a:extLst>
          </p:cNvPr>
          <p:cNvSpPr txBox="1"/>
          <p:nvPr/>
        </p:nvSpPr>
        <p:spPr>
          <a:xfrm>
            <a:off x="2489969" y="4556648"/>
            <a:ext cx="671081" cy="307777"/>
          </a:xfrm>
          <a:prstGeom prst="rect">
            <a:avLst/>
          </a:prstGeom>
          <a:noFill/>
        </p:spPr>
        <p:txBody>
          <a:bodyPr wrap="none" rtlCol="0">
            <a:spAutoFit/>
          </a:bodyPr>
          <a:lstStyle/>
          <a:p>
            <a:r>
              <a:rPr lang="en-US" sz="1400" b="1" dirty="0"/>
              <a:t>26 </a:t>
            </a:r>
            <a:r>
              <a:rPr lang="en-US" sz="1400" b="1" dirty="0" err="1"/>
              <a:t>psu</a:t>
            </a:r>
            <a:endParaRPr lang="en-US" sz="1400" b="1" dirty="0"/>
          </a:p>
        </p:txBody>
      </p:sp>
      <p:sp>
        <p:nvSpPr>
          <p:cNvPr id="15" name="TextBox 14">
            <a:extLst>
              <a:ext uri="{FF2B5EF4-FFF2-40B4-BE49-F238E27FC236}">
                <a16:creationId xmlns:a16="http://schemas.microsoft.com/office/drawing/2014/main" id="{AFD5314A-A630-D145-9503-26B42484D436}"/>
              </a:ext>
            </a:extLst>
          </p:cNvPr>
          <p:cNvSpPr txBox="1"/>
          <p:nvPr/>
        </p:nvSpPr>
        <p:spPr>
          <a:xfrm>
            <a:off x="908923" y="4556648"/>
            <a:ext cx="671081" cy="307777"/>
          </a:xfrm>
          <a:prstGeom prst="rect">
            <a:avLst/>
          </a:prstGeom>
          <a:noFill/>
        </p:spPr>
        <p:txBody>
          <a:bodyPr wrap="none" rtlCol="0">
            <a:spAutoFit/>
          </a:bodyPr>
          <a:lstStyle/>
          <a:p>
            <a:r>
              <a:rPr lang="en-US" sz="1400" b="1" dirty="0"/>
              <a:t>32 </a:t>
            </a:r>
            <a:r>
              <a:rPr lang="en-US" sz="1400" b="1" dirty="0" err="1"/>
              <a:t>psu</a:t>
            </a:r>
            <a:endParaRPr lang="en-US" sz="1400" b="1" dirty="0"/>
          </a:p>
        </p:txBody>
      </p:sp>
      <p:pic>
        <p:nvPicPr>
          <p:cNvPr id="25" name="Graphic 24" descr="Fish">
            <a:extLst>
              <a:ext uri="{FF2B5EF4-FFF2-40B4-BE49-F238E27FC236}">
                <a16:creationId xmlns:a16="http://schemas.microsoft.com/office/drawing/2014/main" id="{5576A309-D28B-E84F-B782-792634CFB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323" y="2317304"/>
            <a:ext cx="457200" cy="457200"/>
          </a:xfrm>
          <a:prstGeom prst="rect">
            <a:avLst/>
          </a:prstGeom>
        </p:spPr>
      </p:pic>
      <p:pic>
        <p:nvPicPr>
          <p:cNvPr id="26" name="Graphic 25" descr="Fish">
            <a:extLst>
              <a:ext uri="{FF2B5EF4-FFF2-40B4-BE49-F238E27FC236}">
                <a16:creationId xmlns:a16="http://schemas.microsoft.com/office/drawing/2014/main" id="{7802F41E-C02E-CA43-B277-5F110F46FF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026" y="2604533"/>
            <a:ext cx="457200" cy="457200"/>
          </a:xfrm>
          <a:prstGeom prst="rect">
            <a:avLst/>
          </a:prstGeom>
        </p:spPr>
      </p:pic>
      <p:pic>
        <p:nvPicPr>
          <p:cNvPr id="27" name="Graphic 26" descr="Fish">
            <a:extLst>
              <a:ext uri="{FF2B5EF4-FFF2-40B4-BE49-F238E27FC236}">
                <a16:creationId xmlns:a16="http://schemas.microsoft.com/office/drawing/2014/main" id="{966F943F-7374-5045-BB4F-D22DCE7BF2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3472" y="2382608"/>
            <a:ext cx="457200" cy="457200"/>
          </a:xfrm>
          <a:prstGeom prst="rect">
            <a:avLst/>
          </a:prstGeom>
        </p:spPr>
      </p:pic>
      <p:pic>
        <p:nvPicPr>
          <p:cNvPr id="28" name="Graphic 27" descr="Fish">
            <a:extLst>
              <a:ext uri="{FF2B5EF4-FFF2-40B4-BE49-F238E27FC236}">
                <a16:creationId xmlns:a16="http://schemas.microsoft.com/office/drawing/2014/main" id="{00F3556D-9C6F-5240-A740-7D7D411FC1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8180" y="2814217"/>
            <a:ext cx="457200" cy="457200"/>
          </a:xfrm>
          <a:prstGeom prst="rect">
            <a:avLst/>
          </a:prstGeom>
        </p:spPr>
      </p:pic>
      <p:pic>
        <p:nvPicPr>
          <p:cNvPr id="46" name="Picture 45">
            <a:extLst>
              <a:ext uri="{FF2B5EF4-FFF2-40B4-BE49-F238E27FC236}">
                <a16:creationId xmlns:a16="http://schemas.microsoft.com/office/drawing/2014/main" id="{46F2E84F-7135-AF42-B18D-EB4B18F4DB1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703" b="23499" l="35718" r="44866"/>
                    </a14:imgEffect>
                  </a14:imgLayer>
                </a14:imgProps>
              </a:ext>
            </a:extLst>
          </a:blip>
          <a:srcRect l="34575" t="15854" r="53990" b="75651"/>
          <a:stretch/>
        </p:blipFill>
        <p:spPr>
          <a:xfrm rot="14773706">
            <a:off x="1340598" y="3039361"/>
            <a:ext cx="90967" cy="77097"/>
          </a:xfrm>
          <a:prstGeom prst="rect">
            <a:avLst/>
          </a:prstGeom>
        </p:spPr>
      </p:pic>
      <p:pic>
        <p:nvPicPr>
          <p:cNvPr id="47" name="Picture 46">
            <a:extLst>
              <a:ext uri="{FF2B5EF4-FFF2-40B4-BE49-F238E27FC236}">
                <a16:creationId xmlns:a16="http://schemas.microsoft.com/office/drawing/2014/main" id="{09CFD0DA-462B-B148-95DF-0A1E92CA802E}"/>
              </a:ext>
            </a:extLst>
          </p:cNvPr>
          <p:cNvPicPr>
            <a:picLocks noChangeAspect="1"/>
          </p:cNvPicPr>
          <p:nvPr/>
        </p:nvPicPr>
        <p:blipFill rotWithShape="1">
          <a:blip r:embed="rId5">
            <a:extLst>
              <a:ext uri="{BEBA8EAE-BF5A-486C-A8C5-ECC9F3942E4B}">
                <a14:imgProps xmlns:a14="http://schemas.microsoft.com/office/drawing/2010/main">
                  <a14:imgLayer r:embed="rId7">
                    <a14:imgEffect>
                      <a14:backgroundRemoval t="16703" b="23499" l="35718" r="44866"/>
                    </a14:imgEffect>
                  </a14:imgLayer>
                </a14:imgProps>
              </a:ext>
            </a:extLst>
          </a:blip>
          <a:srcRect l="34575" t="15854" r="53990" b="75651"/>
          <a:stretch/>
        </p:blipFill>
        <p:spPr>
          <a:xfrm rot="14773706">
            <a:off x="1391842" y="3041705"/>
            <a:ext cx="90967" cy="77097"/>
          </a:xfrm>
          <a:prstGeom prst="rect">
            <a:avLst/>
          </a:prstGeom>
        </p:spPr>
      </p:pic>
      <p:pic>
        <p:nvPicPr>
          <p:cNvPr id="48" name="Picture 47">
            <a:extLst>
              <a:ext uri="{FF2B5EF4-FFF2-40B4-BE49-F238E27FC236}">
                <a16:creationId xmlns:a16="http://schemas.microsoft.com/office/drawing/2014/main" id="{213E5439-3537-534A-89D5-2F68D1743B91}"/>
              </a:ext>
            </a:extLst>
          </p:cNvPr>
          <p:cNvPicPr>
            <a:picLocks noChangeAspect="1"/>
          </p:cNvPicPr>
          <p:nvPr/>
        </p:nvPicPr>
        <p:blipFill rotWithShape="1">
          <a:blip r:embed="rId5">
            <a:extLst>
              <a:ext uri="{BEBA8EAE-BF5A-486C-A8C5-ECC9F3942E4B}">
                <a14:imgProps xmlns:a14="http://schemas.microsoft.com/office/drawing/2010/main">
                  <a14:imgLayer r:embed="rId8">
                    <a14:imgEffect>
                      <a14:backgroundRemoval t="16703" b="23499" l="35718" r="44866"/>
                    </a14:imgEffect>
                  </a14:imgLayer>
                </a14:imgProps>
              </a:ext>
            </a:extLst>
          </a:blip>
          <a:srcRect l="34575" t="15854" r="53990" b="75651"/>
          <a:stretch/>
        </p:blipFill>
        <p:spPr>
          <a:xfrm rot="14773706">
            <a:off x="919292" y="2822406"/>
            <a:ext cx="90967" cy="77097"/>
          </a:xfrm>
          <a:prstGeom prst="rect">
            <a:avLst/>
          </a:prstGeom>
        </p:spPr>
      </p:pic>
      <p:pic>
        <p:nvPicPr>
          <p:cNvPr id="49" name="Picture 48">
            <a:extLst>
              <a:ext uri="{FF2B5EF4-FFF2-40B4-BE49-F238E27FC236}">
                <a16:creationId xmlns:a16="http://schemas.microsoft.com/office/drawing/2014/main" id="{62E7FA06-833D-7542-AE17-253A1CB8A0EA}"/>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865679" y="2822405"/>
            <a:ext cx="90967" cy="77097"/>
          </a:xfrm>
          <a:prstGeom prst="rect">
            <a:avLst/>
          </a:prstGeom>
        </p:spPr>
      </p:pic>
      <p:pic>
        <p:nvPicPr>
          <p:cNvPr id="50" name="Picture 49">
            <a:extLst>
              <a:ext uri="{FF2B5EF4-FFF2-40B4-BE49-F238E27FC236}">
                <a16:creationId xmlns:a16="http://schemas.microsoft.com/office/drawing/2014/main" id="{19C8B4DC-C4D1-ED47-907B-F6B545125A88}"/>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6360991">
            <a:off x="790627" y="2535175"/>
            <a:ext cx="90967" cy="77097"/>
          </a:xfrm>
          <a:prstGeom prst="rect">
            <a:avLst/>
          </a:prstGeom>
        </p:spPr>
      </p:pic>
      <p:pic>
        <p:nvPicPr>
          <p:cNvPr id="51" name="Picture 50">
            <a:extLst>
              <a:ext uri="{FF2B5EF4-FFF2-40B4-BE49-F238E27FC236}">
                <a16:creationId xmlns:a16="http://schemas.microsoft.com/office/drawing/2014/main" id="{3875317B-89DE-3D47-8D06-9658DD61C514}"/>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750840" y="2513795"/>
            <a:ext cx="90967" cy="77097"/>
          </a:xfrm>
          <a:prstGeom prst="rect">
            <a:avLst/>
          </a:prstGeom>
        </p:spPr>
      </p:pic>
      <p:pic>
        <p:nvPicPr>
          <p:cNvPr id="53" name="Picture 52">
            <a:extLst>
              <a:ext uri="{FF2B5EF4-FFF2-40B4-BE49-F238E27FC236}">
                <a16:creationId xmlns:a16="http://schemas.microsoft.com/office/drawing/2014/main" id="{2A95F13D-7C95-6D4F-9280-B8DBE0100B3E}"/>
              </a:ext>
            </a:extLst>
          </p:cNvPr>
          <p:cNvPicPr>
            <a:picLocks noChangeAspect="1"/>
          </p:cNvPicPr>
          <p:nvPr/>
        </p:nvPicPr>
        <p:blipFill rotWithShape="1">
          <a:blip r:embed="rId5">
            <a:extLst>
              <a:ext uri="{BEBA8EAE-BF5A-486C-A8C5-ECC9F3942E4B}">
                <a14:imgProps xmlns:a14="http://schemas.microsoft.com/office/drawing/2010/main">
                  <a14:imgLayer r:embed="rId11">
                    <a14:imgEffect>
                      <a14:backgroundRemoval t="16703" b="23499" l="35718" r="44866"/>
                    </a14:imgEffect>
                  </a14:imgLayer>
                </a14:imgProps>
              </a:ext>
            </a:extLst>
          </a:blip>
          <a:srcRect l="34575" t="15854" r="53990" b="75651"/>
          <a:stretch/>
        </p:blipFill>
        <p:spPr>
          <a:xfrm rot="14773706">
            <a:off x="1369103" y="2600245"/>
            <a:ext cx="90967" cy="77097"/>
          </a:xfrm>
          <a:prstGeom prst="rect">
            <a:avLst/>
          </a:prstGeom>
        </p:spPr>
      </p:pic>
      <p:pic>
        <p:nvPicPr>
          <p:cNvPr id="54" name="Picture 53">
            <a:extLst>
              <a:ext uri="{FF2B5EF4-FFF2-40B4-BE49-F238E27FC236}">
                <a16:creationId xmlns:a16="http://schemas.microsoft.com/office/drawing/2014/main" id="{C45C9145-CEBE-4F43-AED6-5D6422F22A61}"/>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4773706">
            <a:off x="1422714" y="2586498"/>
            <a:ext cx="90967" cy="77097"/>
          </a:xfrm>
          <a:prstGeom prst="rect">
            <a:avLst/>
          </a:prstGeom>
        </p:spPr>
      </p:pic>
      <p:pic>
        <p:nvPicPr>
          <p:cNvPr id="55" name="Picture 54">
            <a:extLst>
              <a:ext uri="{FF2B5EF4-FFF2-40B4-BE49-F238E27FC236}">
                <a16:creationId xmlns:a16="http://schemas.microsoft.com/office/drawing/2014/main" id="{DC6DCEE8-164C-7E41-8290-D390D6E3E007}"/>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9168359">
            <a:off x="1067839" y="2247873"/>
            <a:ext cx="90967" cy="77097"/>
          </a:xfrm>
          <a:prstGeom prst="rect">
            <a:avLst/>
          </a:prstGeom>
        </p:spPr>
      </p:pic>
      <p:pic>
        <p:nvPicPr>
          <p:cNvPr id="57" name="Picture 56">
            <a:extLst>
              <a:ext uri="{FF2B5EF4-FFF2-40B4-BE49-F238E27FC236}">
                <a16:creationId xmlns:a16="http://schemas.microsoft.com/office/drawing/2014/main" id="{93055C9F-4D08-6D44-ADAD-8FAF9B129061}"/>
              </a:ext>
            </a:extLst>
          </p:cNvPr>
          <p:cNvPicPr>
            <a:picLocks noChangeAspect="1"/>
          </p:cNvPicPr>
          <p:nvPr/>
        </p:nvPicPr>
        <p:blipFill rotWithShape="1">
          <a:blip r:embed="rId5">
            <a:extLst>
              <a:ext uri="{BEBA8EAE-BF5A-486C-A8C5-ECC9F3942E4B}">
                <a14:imgProps xmlns:a14="http://schemas.microsoft.com/office/drawing/2010/main">
                  <a14:imgLayer r:embed="rId12">
                    <a14:imgEffect>
                      <a14:backgroundRemoval t="16703" b="23499" l="35718" r="44866"/>
                    </a14:imgEffect>
                  </a14:imgLayer>
                </a14:imgProps>
              </a:ext>
            </a:extLst>
          </a:blip>
          <a:srcRect l="34575" t="15854" r="53990" b="75651"/>
          <a:stretch/>
        </p:blipFill>
        <p:spPr>
          <a:xfrm rot="18257151">
            <a:off x="1136920" y="3069924"/>
            <a:ext cx="90967" cy="77097"/>
          </a:xfrm>
          <a:prstGeom prst="rect">
            <a:avLst/>
          </a:prstGeom>
        </p:spPr>
      </p:pic>
      <p:sp>
        <p:nvSpPr>
          <p:cNvPr id="106" name="TextBox 105">
            <a:extLst>
              <a:ext uri="{FF2B5EF4-FFF2-40B4-BE49-F238E27FC236}">
                <a16:creationId xmlns:a16="http://schemas.microsoft.com/office/drawing/2014/main" id="{2B3FA59A-59E4-B346-9673-1B59CE20FCE9}"/>
              </a:ext>
            </a:extLst>
          </p:cNvPr>
          <p:cNvSpPr txBox="1"/>
          <p:nvPr/>
        </p:nvSpPr>
        <p:spPr>
          <a:xfrm>
            <a:off x="468092" y="1269446"/>
            <a:ext cx="3964996" cy="954107"/>
          </a:xfrm>
          <a:prstGeom prst="rect">
            <a:avLst/>
          </a:prstGeom>
          <a:noFill/>
        </p:spPr>
        <p:txBody>
          <a:bodyPr wrap="none" rtlCol="0">
            <a:spAutoFit/>
          </a:bodyPr>
          <a:lstStyle/>
          <a:p>
            <a:pPr marL="180975" indent="-180975">
              <a:buFont typeface="Arial" panose="020B0604020202020204" pitchFamily="34" charset="0"/>
              <a:buChar char="•"/>
            </a:pPr>
            <a:r>
              <a:rPr lang="en-US" sz="1400" dirty="0"/>
              <a:t>8 fish (</a:t>
            </a:r>
            <a:r>
              <a:rPr lang="en-US" sz="1400" i="1" dirty="0"/>
              <a:t>S. </a:t>
            </a:r>
            <a:r>
              <a:rPr lang="en-US" sz="1400" i="1" dirty="0" err="1"/>
              <a:t>salar</a:t>
            </a:r>
            <a:r>
              <a:rPr lang="en-US" sz="1400" dirty="0"/>
              <a:t>) per tank</a:t>
            </a:r>
          </a:p>
          <a:p>
            <a:pPr marL="180975" indent="-180975">
              <a:buFont typeface="Arial" panose="020B0604020202020204" pitchFamily="34" charset="0"/>
              <a:buChar char="•"/>
            </a:pPr>
            <a:r>
              <a:rPr lang="en-US" sz="1400" dirty="0"/>
              <a:t>Initial load: 35 sea lice (</a:t>
            </a:r>
            <a:r>
              <a:rPr lang="en-US" sz="1400" i="1" dirty="0"/>
              <a:t>C. </a:t>
            </a:r>
            <a:r>
              <a:rPr lang="en-US" sz="1400" i="1" dirty="0" err="1"/>
              <a:t>rogercresseyi</a:t>
            </a:r>
            <a:r>
              <a:rPr lang="en-US" sz="1400" dirty="0"/>
              <a:t>) per fish</a:t>
            </a:r>
          </a:p>
          <a:p>
            <a:pPr marL="180975" indent="-180975">
              <a:buFont typeface="Arial" panose="020B0604020202020204" pitchFamily="34" charset="0"/>
              <a:buChar char="•"/>
            </a:pPr>
            <a:r>
              <a:rPr lang="en-US" sz="1400" dirty="0"/>
              <a:t>4 tanks/treatment</a:t>
            </a:r>
          </a:p>
          <a:p>
            <a:pPr marL="180975" indent="-180975">
              <a:buFont typeface="Arial" panose="020B0604020202020204" pitchFamily="34" charset="0"/>
              <a:buChar char="•"/>
            </a:pPr>
            <a:r>
              <a:rPr lang="en-US" sz="1400" dirty="0"/>
              <a:t>30 days</a:t>
            </a:r>
          </a:p>
        </p:txBody>
      </p:sp>
      <p:sp>
        <p:nvSpPr>
          <p:cNvPr id="107" name="Right Arrow 106">
            <a:extLst>
              <a:ext uri="{FF2B5EF4-FFF2-40B4-BE49-F238E27FC236}">
                <a16:creationId xmlns:a16="http://schemas.microsoft.com/office/drawing/2014/main" id="{354D4780-8A82-3947-BA48-A356BDD7A6F9}"/>
              </a:ext>
            </a:extLst>
          </p:cNvPr>
          <p:cNvSpPr/>
          <p:nvPr/>
        </p:nvSpPr>
        <p:spPr>
          <a:xfrm>
            <a:off x="4063244" y="3041565"/>
            <a:ext cx="2434375" cy="511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760DC8DC-760F-E149-9631-1139CF695CD9}"/>
              </a:ext>
            </a:extLst>
          </p:cNvPr>
          <p:cNvSpPr txBox="1"/>
          <p:nvPr/>
        </p:nvSpPr>
        <p:spPr>
          <a:xfrm>
            <a:off x="6400719" y="1720094"/>
            <a:ext cx="2502095" cy="646331"/>
          </a:xfrm>
          <a:prstGeom prst="rect">
            <a:avLst/>
          </a:prstGeom>
          <a:noFill/>
        </p:spPr>
        <p:txBody>
          <a:bodyPr wrap="none" rtlCol="0">
            <a:spAutoFit/>
          </a:bodyPr>
          <a:lstStyle/>
          <a:p>
            <a:r>
              <a:rPr lang="en-US" u="sng" dirty="0"/>
              <a:t>R</a:t>
            </a:r>
            <a:r>
              <a:rPr lang="en-US" dirty="0"/>
              <a:t>educed-</a:t>
            </a:r>
            <a:r>
              <a:rPr lang="en-US" u="sng" dirty="0"/>
              <a:t>R</a:t>
            </a:r>
            <a:r>
              <a:rPr lang="en-US" dirty="0"/>
              <a:t>epresentation</a:t>
            </a:r>
          </a:p>
          <a:p>
            <a:r>
              <a:rPr lang="en-US" u="sng" dirty="0"/>
              <a:t>B</a:t>
            </a:r>
            <a:r>
              <a:rPr lang="en-US" dirty="0"/>
              <a:t>isulfite </a:t>
            </a:r>
            <a:r>
              <a:rPr lang="en-US" u="sng" dirty="0"/>
              <a:t>S</a:t>
            </a:r>
            <a:r>
              <a:rPr lang="en-US" dirty="0"/>
              <a:t>equencing</a:t>
            </a:r>
          </a:p>
        </p:txBody>
      </p:sp>
      <p:pic>
        <p:nvPicPr>
          <p:cNvPr id="3074" name="Picture 2" descr="Image result for bisulfite sequencing">
            <a:extLst>
              <a:ext uri="{FF2B5EF4-FFF2-40B4-BE49-F238E27FC236}">
                <a16:creationId xmlns:a16="http://schemas.microsoft.com/office/drawing/2014/main" id="{89CD3241-277D-4C46-A024-95DD5F456C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35094" y="2613813"/>
            <a:ext cx="2473166" cy="1953801"/>
          </a:xfrm>
          <a:prstGeom prst="rect">
            <a:avLst/>
          </a:prstGeom>
          <a:noFill/>
          <a:extLst>
            <a:ext uri="{909E8E84-426E-40DD-AFC4-6F175D3DCCD1}">
              <a14:hiddenFill xmlns:a14="http://schemas.microsoft.com/office/drawing/2010/main">
                <a:solidFill>
                  <a:srgbClr val="FFFFFF"/>
                </a:solidFill>
              </a14:hiddenFill>
            </a:ext>
          </a:extLst>
        </p:spPr>
      </p:pic>
      <p:pic>
        <p:nvPicPr>
          <p:cNvPr id="110" name="Graphic 109" descr="Fish">
            <a:extLst>
              <a:ext uri="{FF2B5EF4-FFF2-40B4-BE49-F238E27FC236}">
                <a16:creationId xmlns:a16="http://schemas.microsoft.com/office/drawing/2014/main" id="{3D5604E3-114B-C041-9999-25F057091B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7481" y="2158043"/>
            <a:ext cx="457200" cy="457200"/>
          </a:xfrm>
          <a:prstGeom prst="rect">
            <a:avLst/>
          </a:prstGeom>
        </p:spPr>
      </p:pic>
      <p:pic>
        <p:nvPicPr>
          <p:cNvPr id="111" name="Graphic 110" descr="Fish">
            <a:extLst>
              <a:ext uri="{FF2B5EF4-FFF2-40B4-BE49-F238E27FC236}">
                <a16:creationId xmlns:a16="http://schemas.microsoft.com/office/drawing/2014/main" id="{3A9A2991-B920-AC4D-B102-41305A0869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493" y="2833317"/>
            <a:ext cx="457200" cy="457200"/>
          </a:xfrm>
          <a:prstGeom prst="rect">
            <a:avLst/>
          </a:prstGeom>
        </p:spPr>
      </p:pic>
      <p:pic>
        <p:nvPicPr>
          <p:cNvPr id="112" name="Graphic 111" descr="Fish">
            <a:extLst>
              <a:ext uri="{FF2B5EF4-FFF2-40B4-BE49-F238E27FC236}">
                <a16:creationId xmlns:a16="http://schemas.microsoft.com/office/drawing/2014/main" id="{44977B69-CA24-C849-AB71-FB400FF912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0035" y="2585665"/>
            <a:ext cx="457200" cy="457200"/>
          </a:xfrm>
          <a:prstGeom prst="rect">
            <a:avLst/>
          </a:prstGeom>
        </p:spPr>
      </p:pic>
      <p:pic>
        <p:nvPicPr>
          <p:cNvPr id="113" name="Picture 112">
            <a:extLst>
              <a:ext uri="{FF2B5EF4-FFF2-40B4-BE49-F238E27FC236}">
                <a16:creationId xmlns:a16="http://schemas.microsoft.com/office/drawing/2014/main" id="{1494A4D3-43C1-554D-A356-8A016E5230FB}"/>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9750993">
            <a:off x="1329493" y="2784916"/>
            <a:ext cx="90967" cy="77097"/>
          </a:xfrm>
          <a:prstGeom prst="rect">
            <a:avLst/>
          </a:prstGeom>
        </p:spPr>
      </p:pic>
      <p:pic>
        <p:nvPicPr>
          <p:cNvPr id="114" name="Graphic 113" descr="Fish">
            <a:extLst>
              <a:ext uri="{FF2B5EF4-FFF2-40B4-BE49-F238E27FC236}">
                <a16:creationId xmlns:a16="http://schemas.microsoft.com/office/drawing/2014/main" id="{7610D2F9-5BB2-AC40-B9CF-56094FF7D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319" y="2116452"/>
            <a:ext cx="457200" cy="457200"/>
          </a:xfrm>
          <a:prstGeom prst="rect">
            <a:avLst/>
          </a:prstGeom>
        </p:spPr>
      </p:pic>
      <p:pic>
        <p:nvPicPr>
          <p:cNvPr id="116" name="Picture 115">
            <a:extLst>
              <a:ext uri="{FF2B5EF4-FFF2-40B4-BE49-F238E27FC236}">
                <a16:creationId xmlns:a16="http://schemas.microsoft.com/office/drawing/2014/main" id="{FF2C82B1-D958-384A-85D3-68A314EB9964}"/>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1455259" y="2795174"/>
            <a:ext cx="90967" cy="77097"/>
          </a:xfrm>
          <a:prstGeom prst="rect">
            <a:avLst/>
          </a:prstGeom>
        </p:spPr>
      </p:pic>
      <p:pic>
        <p:nvPicPr>
          <p:cNvPr id="117" name="Picture 116">
            <a:extLst>
              <a:ext uri="{FF2B5EF4-FFF2-40B4-BE49-F238E27FC236}">
                <a16:creationId xmlns:a16="http://schemas.microsoft.com/office/drawing/2014/main" id="{6059D108-6D13-DF4E-8AE9-9F0FAF566946}"/>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7667444">
            <a:off x="1498883" y="2805247"/>
            <a:ext cx="90967" cy="77097"/>
          </a:xfrm>
          <a:prstGeom prst="rect">
            <a:avLst/>
          </a:prstGeom>
        </p:spPr>
      </p:pic>
      <p:pic>
        <p:nvPicPr>
          <p:cNvPr id="118" name="Picture 117">
            <a:extLst>
              <a:ext uri="{FF2B5EF4-FFF2-40B4-BE49-F238E27FC236}">
                <a16:creationId xmlns:a16="http://schemas.microsoft.com/office/drawing/2014/main" id="{62265C67-0220-654F-B5C4-22240548EA11}"/>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1198979" y="2402990"/>
            <a:ext cx="90967" cy="77097"/>
          </a:xfrm>
          <a:prstGeom prst="rect">
            <a:avLst/>
          </a:prstGeom>
        </p:spPr>
      </p:pic>
      <p:pic>
        <p:nvPicPr>
          <p:cNvPr id="119" name="Picture 118">
            <a:extLst>
              <a:ext uri="{FF2B5EF4-FFF2-40B4-BE49-F238E27FC236}">
                <a16:creationId xmlns:a16="http://schemas.microsoft.com/office/drawing/2014/main" id="{1927A505-3E1F-294C-97F0-9BD470EF8472}"/>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1236973" y="2396224"/>
            <a:ext cx="90967" cy="77097"/>
          </a:xfrm>
          <a:prstGeom prst="rect">
            <a:avLst/>
          </a:prstGeom>
        </p:spPr>
      </p:pic>
      <p:pic>
        <p:nvPicPr>
          <p:cNvPr id="120" name="Picture 119">
            <a:extLst>
              <a:ext uri="{FF2B5EF4-FFF2-40B4-BE49-F238E27FC236}">
                <a16:creationId xmlns:a16="http://schemas.microsoft.com/office/drawing/2014/main" id="{C466440D-7721-264F-A461-7372970D3248}"/>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669454" y="2316102"/>
            <a:ext cx="90967" cy="77097"/>
          </a:xfrm>
          <a:prstGeom prst="rect">
            <a:avLst/>
          </a:prstGeom>
        </p:spPr>
      </p:pic>
      <p:pic>
        <p:nvPicPr>
          <p:cNvPr id="121" name="Picture 120">
            <a:extLst>
              <a:ext uri="{FF2B5EF4-FFF2-40B4-BE49-F238E27FC236}">
                <a16:creationId xmlns:a16="http://schemas.microsoft.com/office/drawing/2014/main" id="{9D62CDC5-ED46-1E4B-AE01-55E12D51910F}"/>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20758288">
            <a:off x="1139042" y="2583461"/>
            <a:ext cx="90967" cy="77097"/>
          </a:xfrm>
          <a:prstGeom prst="rect">
            <a:avLst/>
          </a:prstGeom>
        </p:spPr>
      </p:pic>
      <p:pic>
        <p:nvPicPr>
          <p:cNvPr id="123" name="Picture 122">
            <a:extLst>
              <a:ext uri="{FF2B5EF4-FFF2-40B4-BE49-F238E27FC236}">
                <a16:creationId xmlns:a16="http://schemas.microsoft.com/office/drawing/2014/main" id="{D8911B7A-CF4E-6947-9602-ECE3D2C4B5DB}"/>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709808" y="2326510"/>
            <a:ext cx="90967" cy="77097"/>
          </a:xfrm>
          <a:prstGeom prst="rect">
            <a:avLst/>
          </a:prstGeom>
        </p:spPr>
      </p:pic>
      <p:pic>
        <p:nvPicPr>
          <p:cNvPr id="124" name="Picture 123">
            <a:extLst>
              <a:ext uri="{FF2B5EF4-FFF2-40B4-BE49-F238E27FC236}">
                <a16:creationId xmlns:a16="http://schemas.microsoft.com/office/drawing/2014/main" id="{BE21F0AD-37ED-B34B-8172-89A950BED2A5}"/>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679877" y="3039689"/>
            <a:ext cx="90967" cy="77097"/>
          </a:xfrm>
          <a:prstGeom prst="rect">
            <a:avLst/>
          </a:prstGeom>
        </p:spPr>
      </p:pic>
      <p:pic>
        <p:nvPicPr>
          <p:cNvPr id="125" name="Picture 124">
            <a:extLst>
              <a:ext uri="{FF2B5EF4-FFF2-40B4-BE49-F238E27FC236}">
                <a16:creationId xmlns:a16="http://schemas.microsoft.com/office/drawing/2014/main" id="{92A725B1-C1A5-EA4E-AC28-C96BEF423B8B}"/>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716251" y="3054036"/>
            <a:ext cx="90967" cy="77097"/>
          </a:xfrm>
          <a:prstGeom prst="rect">
            <a:avLst/>
          </a:prstGeom>
        </p:spPr>
      </p:pic>
      <p:pic>
        <p:nvPicPr>
          <p:cNvPr id="126" name="Picture 125">
            <a:extLst>
              <a:ext uri="{FF2B5EF4-FFF2-40B4-BE49-F238E27FC236}">
                <a16:creationId xmlns:a16="http://schemas.microsoft.com/office/drawing/2014/main" id="{8BEC3600-F915-0343-AD23-B64931862ECC}"/>
              </a:ext>
            </a:extLst>
          </p:cNvPr>
          <p:cNvPicPr>
            <a:picLocks noChangeAspect="1"/>
          </p:cNvPicPr>
          <p:nvPr/>
        </p:nvPicPr>
        <p:blipFill rotWithShape="1">
          <a:blip r:embed="rId5">
            <a:extLst>
              <a:ext uri="{BEBA8EAE-BF5A-486C-A8C5-ECC9F3942E4B}">
                <a14:imgProps xmlns:a14="http://schemas.microsoft.com/office/drawing/2010/main">
                  <a14:imgLayer r:embed="rId12">
                    <a14:imgEffect>
                      <a14:backgroundRemoval t="16703" b="23499" l="35718" r="44866"/>
                    </a14:imgEffect>
                  </a14:imgLayer>
                </a14:imgProps>
              </a:ext>
            </a:extLst>
          </a:blip>
          <a:srcRect l="34575" t="15854" r="53990" b="75651"/>
          <a:stretch/>
        </p:blipFill>
        <p:spPr>
          <a:xfrm rot="19590985">
            <a:off x="688051" y="2659184"/>
            <a:ext cx="90967" cy="77097"/>
          </a:xfrm>
          <a:prstGeom prst="rect">
            <a:avLst/>
          </a:prstGeom>
        </p:spPr>
      </p:pic>
      <p:sp>
        <p:nvSpPr>
          <p:cNvPr id="127" name="Rectangle 126">
            <a:extLst>
              <a:ext uri="{FF2B5EF4-FFF2-40B4-BE49-F238E27FC236}">
                <a16:creationId xmlns:a16="http://schemas.microsoft.com/office/drawing/2014/main" id="{D6638BC8-6690-EF4C-9E3E-59653D47CD89}"/>
              </a:ext>
            </a:extLst>
          </p:cNvPr>
          <p:cNvSpPr/>
          <p:nvPr/>
        </p:nvSpPr>
        <p:spPr>
          <a:xfrm>
            <a:off x="2265497" y="2197219"/>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Graphic 127" descr="Fish">
            <a:extLst>
              <a:ext uri="{FF2B5EF4-FFF2-40B4-BE49-F238E27FC236}">
                <a16:creationId xmlns:a16="http://schemas.microsoft.com/office/drawing/2014/main" id="{F00C8E61-D813-AA46-8344-DF3875DD60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5246" y="2303254"/>
            <a:ext cx="457200" cy="457200"/>
          </a:xfrm>
          <a:prstGeom prst="rect">
            <a:avLst/>
          </a:prstGeom>
        </p:spPr>
      </p:pic>
      <p:pic>
        <p:nvPicPr>
          <p:cNvPr id="129" name="Graphic 128" descr="Fish">
            <a:extLst>
              <a:ext uri="{FF2B5EF4-FFF2-40B4-BE49-F238E27FC236}">
                <a16:creationId xmlns:a16="http://schemas.microsoft.com/office/drawing/2014/main" id="{C9F89699-3627-0744-BB25-3E2BE27C8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8949" y="2590483"/>
            <a:ext cx="457200" cy="457200"/>
          </a:xfrm>
          <a:prstGeom prst="rect">
            <a:avLst/>
          </a:prstGeom>
        </p:spPr>
      </p:pic>
      <p:pic>
        <p:nvPicPr>
          <p:cNvPr id="130" name="Graphic 129" descr="Fish">
            <a:extLst>
              <a:ext uri="{FF2B5EF4-FFF2-40B4-BE49-F238E27FC236}">
                <a16:creationId xmlns:a16="http://schemas.microsoft.com/office/drawing/2014/main" id="{443FA8A7-64EC-4849-9F47-78EE5A0E66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8395" y="2368558"/>
            <a:ext cx="457200" cy="457200"/>
          </a:xfrm>
          <a:prstGeom prst="rect">
            <a:avLst/>
          </a:prstGeom>
        </p:spPr>
      </p:pic>
      <p:pic>
        <p:nvPicPr>
          <p:cNvPr id="131" name="Graphic 130" descr="Fish">
            <a:extLst>
              <a:ext uri="{FF2B5EF4-FFF2-40B4-BE49-F238E27FC236}">
                <a16:creationId xmlns:a16="http://schemas.microsoft.com/office/drawing/2014/main" id="{1AF38A12-F1EC-B74A-9A2F-68855A702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3103" y="2800167"/>
            <a:ext cx="457200" cy="457200"/>
          </a:xfrm>
          <a:prstGeom prst="rect">
            <a:avLst/>
          </a:prstGeom>
        </p:spPr>
      </p:pic>
      <p:pic>
        <p:nvPicPr>
          <p:cNvPr id="132" name="Picture 131">
            <a:extLst>
              <a:ext uri="{FF2B5EF4-FFF2-40B4-BE49-F238E27FC236}">
                <a16:creationId xmlns:a16="http://schemas.microsoft.com/office/drawing/2014/main" id="{682CE800-E67D-C142-BF25-B9B97D47F5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703" b="23499" l="35718" r="44866"/>
                    </a14:imgEffect>
                  </a14:imgLayer>
                </a14:imgProps>
              </a:ext>
            </a:extLst>
          </a:blip>
          <a:srcRect l="34575" t="15854" r="53990" b="75651"/>
          <a:stretch/>
        </p:blipFill>
        <p:spPr>
          <a:xfrm rot="14773706">
            <a:off x="3005521" y="3025311"/>
            <a:ext cx="90967" cy="77097"/>
          </a:xfrm>
          <a:prstGeom prst="rect">
            <a:avLst/>
          </a:prstGeom>
        </p:spPr>
      </p:pic>
      <p:pic>
        <p:nvPicPr>
          <p:cNvPr id="133" name="Picture 132">
            <a:extLst>
              <a:ext uri="{FF2B5EF4-FFF2-40B4-BE49-F238E27FC236}">
                <a16:creationId xmlns:a16="http://schemas.microsoft.com/office/drawing/2014/main" id="{258BE854-4C86-9546-906F-37DD34C2E2D0}"/>
              </a:ext>
            </a:extLst>
          </p:cNvPr>
          <p:cNvPicPr>
            <a:picLocks noChangeAspect="1"/>
          </p:cNvPicPr>
          <p:nvPr/>
        </p:nvPicPr>
        <p:blipFill rotWithShape="1">
          <a:blip r:embed="rId5">
            <a:extLst>
              <a:ext uri="{BEBA8EAE-BF5A-486C-A8C5-ECC9F3942E4B}">
                <a14:imgProps xmlns:a14="http://schemas.microsoft.com/office/drawing/2010/main">
                  <a14:imgLayer r:embed="rId7">
                    <a14:imgEffect>
                      <a14:backgroundRemoval t="16703" b="23499" l="35718" r="44866"/>
                    </a14:imgEffect>
                  </a14:imgLayer>
                </a14:imgProps>
              </a:ext>
            </a:extLst>
          </a:blip>
          <a:srcRect l="34575" t="15854" r="53990" b="75651"/>
          <a:stretch/>
        </p:blipFill>
        <p:spPr>
          <a:xfrm rot="14773706">
            <a:off x="3056765" y="3027655"/>
            <a:ext cx="90967" cy="77097"/>
          </a:xfrm>
          <a:prstGeom prst="rect">
            <a:avLst/>
          </a:prstGeom>
        </p:spPr>
      </p:pic>
      <p:pic>
        <p:nvPicPr>
          <p:cNvPr id="134" name="Picture 133">
            <a:extLst>
              <a:ext uri="{FF2B5EF4-FFF2-40B4-BE49-F238E27FC236}">
                <a16:creationId xmlns:a16="http://schemas.microsoft.com/office/drawing/2014/main" id="{CE3CD94B-9987-9746-8477-2B23084FAFD0}"/>
              </a:ext>
            </a:extLst>
          </p:cNvPr>
          <p:cNvPicPr>
            <a:picLocks noChangeAspect="1"/>
          </p:cNvPicPr>
          <p:nvPr/>
        </p:nvPicPr>
        <p:blipFill rotWithShape="1">
          <a:blip r:embed="rId5">
            <a:extLst>
              <a:ext uri="{BEBA8EAE-BF5A-486C-A8C5-ECC9F3942E4B}">
                <a14:imgProps xmlns:a14="http://schemas.microsoft.com/office/drawing/2010/main">
                  <a14:imgLayer r:embed="rId8">
                    <a14:imgEffect>
                      <a14:backgroundRemoval t="16703" b="23499" l="35718" r="44866"/>
                    </a14:imgEffect>
                  </a14:imgLayer>
                </a14:imgProps>
              </a:ext>
            </a:extLst>
          </a:blip>
          <a:srcRect l="34575" t="15854" r="53990" b="75651"/>
          <a:stretch/>
        </p:blipFill>
        <p:spPr>
          <a:xfrm rot="14773706">
            <a:off x="2584215" y="2808356"/>
            <a:ext cx="90967" cy="77097"/>
          </a:xfrm>
          <a:prstGeom prst="rect">
            <a:avLst/>
          </a:prstGeom>
        </p:spPr>
      </p:pic>
      <p:pic>
        <p:nvPicPr>
          <p:cNvPr id="135" name="Picture 134">
            <a:extLst>
              <a:ext uri="{FF2B5EF4-FFF2-40B4-BE49-F238E27FC236}">
                <a16:creationId xmlns:a16="http://schemas.microsoft.com/office/drawing/2014/main" id="{CC1E103E-972E-6440-A02F-4BFCE3876FEB}"/>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2530602" y="2808355"/>
            <a:ext cx="90967" cy="77097"/>
          </a:xfrm>
          <a:prstGeom prst="rect">
            <a:avLst/>
          </a:prstGeom>
        </p:spPr>
      </p:pic>
      <p:pic>
        <p:nvPicPr>
          <p:cNvPr id="136" name="Picture 135">
            <a:extLst>
              <a:ext uri="{FF2B5EF4-FFF2-40B4-BE49-F238E27FC236}">
                <a16:creationId xmlns:a16="http://schemas.microsoft.com/office/drawing/2014/main" id="{C765DA7A-9422-904E-8853-F7FE42593205}"/>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6360991">
            <a:off x="2455550" y="2521125"/>
            <a:ext cx="90967" cy="77097"/>
          </a:xfrm>
          <a:prstGeom prst="rect">
            <a:avLst/>
          </a:prstGeom>
        </p:spPr>
      </p:pic>
      <p:pic>
        <p:nvPicPr>
          <p:cNvPr id="137" name="Picture 136">
            <a:extLst>
              <a:ext uri="{FF2B5EF4-FFF2-40B4-BE49-F238E27FC236}">
                <a16:creationId xmlns:a16="http://schemas.microsoft.com/office/drawing/2014/main" id="{8178CDFA-404E-3A40-9EFC-6055DFA3FF30}"/>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2415763" y="2499745"/>
            <a:ext cx="90967" cy="77097"/>
          </a:xfrm>
          <a:prstGeom prst="rect">
            <a:avLst/>
          </a:prstGeom>
        </p:spPr>
      </p:pic>
      <p:pic>
        <p:nvPicPr>
          <p:cNvPr id="138" name="Picture 137">
            <a:extLst>
              <a:ext uri="{FF2B5EF4-FFF2-40B4-BE49-F238E27FC236}">
                <a16:creationId xmlns:a16="http://schemas.microsoft.com/office/drawing/2014/main" id="{5592725E-67D8-9440-8D0E-024B1D726E05}"/>
              </a:ext>
            </a:extLst>
          </p:cNvPr>
          <p:cNvPicPr>
            <a:picLocks noChangeAspect="1"/>
          </p:cNvPicPr>
          <p:nvPr/>
        </p:nvPicPr>
        <p:blipFill rotWithShape="1">
          <a:blip r:embed="rId5">
            <a:extLst>
              <a:ext uri="{BEBA8EAE-BF5A-486C-A8C5-ECC9F3942E4B}">
                <a14:imgProps xmlns:a14="http://schemas.microsoft.com/office/drawing/2010/main">
                  <a14:imgLayer r:embed="rId11">
                    <a14:imgEffect>
                      <a14:backgroundRemoval t="16703" b="23499" l="35718" r="44866"/>
                    </a14:imgEffect>
                  </a14:imgLayer>
                </a14:imgProps>
              </a:ext>
            </a:extLst>
          </a:blip>
          <a:srcRect l="34575" t="15854" r="53990" b="75651"/>
          <a:stretch/>
        </p:blipFill>
        <p:spPr>
          <a:xfrm rot="14773706">
            <a:off x="3034026" y="2586195"/>
            <a:ext cx="90967" cy="77097"/>
          </a:xfrm>
          <a:prstGeom prst="rect">
            <a:avLst/>
          </a:prstGeom>
        </p:spPr>
      </p:pic>
      <p:pic>
        <p:nvPicPr>
          <p:cNvPr id="139" name="Picture 138">
            <a:extLst>
              <a:ext uri="{FF2B5EF4-FFF2-40B4-BE49-F238E27FC236}">
                <a16:creationId xmlns:a16="http://schemas.microsoft.com/office/drawing/2014/main" id="{30634056-AAE1-2346-963C-1C8592266500}"/>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4773706">
            <a:off x="3087637" y="2572448"/>
            <a:ext cx="90967" cy="77097"/>
          </a:xfrm>
          <a:prstGeom prst="rect">
            <a:avLst/>
          </a:prstGeom>
        </p:spPr>
      </p:pic>
      <p:pic>
        <p:nvPicPr>
          <p:cNvPr id="140" name="Picture 139">
            <a:extLst>
              <a:ext uri="{FF2B5EF4-FFF2-40B4-BE49-F238E27FC236}">
                <a16:creationId xmlns:a16="http://schemas.microsoft.com/office/drawing/2014/main" id="{B195133A-857B-144B-B244-5D5456C2E9D5}"/>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9168359">
            <a:off x="2732762" y="2233823"/>
            <a:ext cx="90967" cy="77097"/>
          </a:xfrm>
          <a:prstGeom prst="rect">
            <a:avLst/>
          </a:prstGeom>
        </p:spPr>
      </p:pic>
      <p:pic>
        <p:nvPicPr>
          <p:cNvPr id="141" name="Picture 140">
            <a:extLst>
              <a:ext uri="{FF2B5EF4-FFF2-40B4-BE49-F238E27FC236}">
                <a16:creationId xmlns:a16="http://schemas.microsoft.com/office/drawing/2014/main" id="{FCFFA3D0-99A1-8D44-AE92-D6EE7B8EECB7}"/>
              </a:ext>
            </a:extLst>
          </p:cNvPr>
          <p:cNvPicPr>
            <a:picLocks noChangeAspect="1"/>
          </p:cNvPicPr>
          <p:nvPr/>
        </p:nvPicPr>
        <p:blipFill rotWithShape="1">
          <a:blip r:embed="rId5">
            <a:extLst>
              <a:ext uri="{BEBA8EAE-BF5A-486C-A8C5-ECC9F3942E4B}">
                <a14:imgProps xmlns:a14="http://schemas.microsoft.com/office/drawing/2010/main">
                  <a14:imgLayer r:embed="rId12">
                    <a14:imgEffect>
                      <a14:backgroundRemoval t="16703" b="23499" l="35718" r="44866"/>
                    </a14:imgEffect>
                  </a14:imgLayer>
                </a14:imgProps>
              </a:ext>
            </a:extLst>
          </a:blip>
          <a:srcRect l="34575" t="15854" r="53990" b="75651"/>
          <a:stretch/>
        </p:blipFill>
        <p:spPr>
          <a:xfrm rot="18257151">
            <a:off x="2801843" y="3055874"/>
            <a:ext cx="90967" cy="77097"/>
          </a:xfrm>
          <a:prstGeom prst="rect">
            <a:avLst/>
          </a:prstGeom>
        </p:spPr>
      </p:pic>
      <p:pic>
        <p:nvPicPr>
          <p:cNvPr id="142" name="Graphic 141" descr="Fish">
            <a:extLst>
              <a:ext uri="{FF2B5EF4-FFF2-40B4-BE49-F238E27FC236}">
                <a16:creationId xmlns:a16="http://schemas.microsoft.com/office/drawing/2014/main" id="{98B8C878-6175-F94C-BB92-A15E9DB7DF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2404" y="2143993"/>
            <a:ext cx="457200" cy="457200"/>
          </a:xfrm>
          <a:prstGeom prst="rect">
            <a:avLst/>
          </a:prstGeom>
        </p:spPr>
      </p:pic>
      <p:pic>
        <p:nvPicPr>
          <p:cNvPr id="143" name="Graphic 142" descr="Fish">
            <a:extLst>
              <a:ext uri="{FF2B5EF4-FFF2-40B4-BE49-F238E27FC236}">
                <a16:creationId xmlns:a16="http://schemas.microsoft.com/office/drawing/2014/main" id="{65F7C386-AFF1-6C4B-8707-432A2CAED1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8416" y="2819267"/>
            <a:ext cx="457200" cy="457200"/>
          </a:xfrm>
          <a:prstGeom prst="rect">
            <a:avLst/>
          </a:prstGeom>
        </p:spPr>
      </p:pic>
      <p:pic>
        <p:nvPicPr>
          <p:cNvPr id="144" name="Graphic 143" descr="Fish">
            <a:extLst>
              <a:ext uri="{FF2B5EF4-FFF2-40B4-BE49-F238E27FC236}">
                <a16:creationId xmlns:a16="http://schemas.microsoft.com/office/drawing/2014/main" id="{3F3ED949-49EF-064D-A45D-495017A02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958" y="2571615"/>
            <a:ext cx="457200" cy="457200"/>
          </a:xfrm>
          <a:prstGeom prst="rect">
            <a:avLst/>
          </a:prstGeom>
        </p:spPr>
      </p:pic>
      <p:pic>
        <p:nvPicPr>
          <p:cNvPr id="145" name="Picture 144">
            <a:extLst>
              <a:ext uri="{FF2B5EF4-FFF2-40B4-BE49-F238E27FC236}">
                <a16:creationId xmlns:a16="http://schemas.microsoft.com/office/drawing/2014/main" id="{1C8F1D5A-6E26-BE43-9BF5-A73AC5766BC0}"/>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9750993">
            <a:off x="2994416" y="2770866"/>
            <a:ext cx="90967" cy="77097"/>
          </a:xfrm>
          <a:prstGeom prst="rect">
            <a:avLst/>
          </a:prstGeom>
        </p:spPr>
      </p:pic>
      <p:pic>
        <p:nvPicPr>
          <p:cNvPr id="146" name="Graphic 145" descr="Fish">
            <a:extLst>
              <a:ext uri="{FF2B5EF4-FFF2-40B4-BE49-F238E27FC236}">
                <a16:creationId xmlns:a16="http://schemas.microsoft.com/office/drawing/2014/main" id="{2EDC5A6B-C1C5-1340-B2A3-B3E0EF3A3A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8242" y="2102402"/>
            <a:ext cx="457200" cy="457200"/>
          </a:xfrm>
          <a:prstGeom prst="rect">
            <a:avLst/>
          </a:prstGeom>
        </p:spPr>
      </p:pic>
      <p:pic>
        <p:nvPicPr>
          <p:cNvPr id="147" name="Picture 146">
            <a:extLst>
              <a:ext uri="{FF2B5EF4-FFF2-40B4-BE49-F238E27FC236}">
                <a16:creationId xmlns:a16="http://schemas.microsoft.com/office/drawing/2014/main" id="{D6695088-F4A8-DA41-BB2A-4079104ADFEE}"/>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3120182" y="2781124"/>
            <a:ext cx="90967" cy="77097"/>
          </a:xfrm>
          <a:prstGeom prst="rect">
            <a:avLst/>
          </a:prstGeom>
        </p:spPr>
      </p:pic>
      <p:pic>
        <p:nvPicPr>
          <p:cNvPr id="148" name="Picture 147">
            <a:extLst>
              <a:ext uri="{FF2B5EF4-FFF2-40B4-BE49-F238E27FC236}">
                <a16:creationId xmlns:a16="http://schemas.microsoft.com/office/drawing/2014/main" id="{C705BEA2-ECCC-4647-96D8-686746C672BB}"/>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7667444">
            <a:off x="3163806" y="2791197"/>
            <a:ext cx="90967" cy="77097"/>
          </a:xfrm>
          <a:prstGeom prst="rect">
            <a:avLst/>
          </a:prstGeom>
        </p:spPr>
      </p:pic>
      <p:pic>
        <p:nvPicPr>
          <p:cNvPr id="149" name="Picture 148">
            <a:extLst>
              <a:ext uri="{FF2B5EF4-FFF2-40B4-BE49-F238E27FC236}">
                <a16:creationId xmlns:a16="http://schemas.microsoft.com/office/drawing/2014/main" id="{BA383849-EEFA-F44C-BDF3-A42ED041B2DD}"/>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2863902" y="2388940"/>
            <a:ext cx="90967" cy="77097"/>
          </a:xfrm>
          <a:prstGeom prst="rect">
            <a:avLst/>
          </a:prstGeom>
        </p:spPr>
      </p:pic>
      <p:pic>
        <p:nvPicPr>
          <p:cNvPr id="150" name="Picture 149">
            <a:extLst>
              <a:ext uri="{FF2B5EF4-FFF2-40B4-BE49-F238E27FC236}">
                <a16:creationId xmlns:a16="http://schemas.microsoft.com/office/drawing/2014/main" id="{5EA13E06-04FC-E64B-A46C-5BEFBC589D60}"/>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2901896" y="2382174"/>
            <a:ext cx="90967" cy="77097"/>
          </a:xfrm>
          <a:prstGeom prst="rect">
            <a:avLst/>
          </a:prstGeom>
        </p:spPr>
      </p:pic>
      <p:pic>
        <p:nvPicPr>
          <p:cNvPr id="151" name="Picture 150">
            <a:extLst>
              <a:ext uri="{FF2B5EF4-FFF2-40B4-BE49-F238E27FC236}">
                <a16:creationId xmlns:a16="http://schemas.microsoft.com/office/drawing/2014/main" id="{B05C15A0-852C-AC40-96F3-3DA45C07B626}"/>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2334377" y="2302052"/>
            <a:ext cx="90967" cy="77097"/>
          </a:xfrm>
          <a:prstGeom prst="rect">
            <a:avLst/>
          </a:prstGeom>
        </p:spPr>
      </p:pic>
      <p:pic>
        <p:nvPicPr>
          <p:cNvPr id="152" name="Picture 151">
            <a:extLst>
              <a:ext uri="{FF2B5EF4-FFF2-40B4-BE49-F238E27FC236}">
                <a16:creationId xmlns:a16="http://schemas.microsoft.com/office/drawing/2014/main" id="{3234B704-AC8F-E540-9E83-2EA8944B0578}"/>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20758288">
            <a:off x="2803965" y="2569411"/>
            <a:ext cx="90967" cy="77097"/>
          </a:xfrm>
          <a:prstGeom prst="rect">
            <a:avLst/>
          </a:prstGeom>
        </p:spPr>
      </p:pic>
      <p:pic>
        <p:nvPicPr>
          <p:cNvPr id="153" name="Picture 152">
            <a:extLst>
              <a:ext uri="{FF2B5EF4-FFF2-40B4-BE49-F238E27FC236}">
                <a16:creationId xmlns:a16="http://schemas.microsoft.com/office/drawing/2014/main" id="{A1246B6B-4070-A54E-952E-D33EFF21A282}"/>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2374731" y="2312460"/>
            <a:ext cx="90967" cy="77097"/>
          </a:xfrm>
          <a:prstGeom prst="rect">
            <a:avLst/>
          </a:prstGeom>
        </p:spPr>
      </p:pic>
      <p:pic>
        <p:nvPicPr>
          <p:cNvPr id="154" name="Picture 153">
            <a:extLst>
              <a:ext uri="{FF2B5EF4-FFF2-40B4-BE49-F238E27FC236}">
                <a16:creationId xmlns:a16="http://schemas.microsoft.com/office/drawing/2014/main" id="{FD226761-5846-3645-954A-EF6CE2B93468}"/>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2344800" y="3025639"/>
            <a:ext cx="90967" cy="77097"/>
          </a:xfrm>
          <a:prstGeom prst="rect">
            <a:avLst/>
          </a:prstGeom>
        </p:spPr>
      </p:pic>
      <p:pic>
        <p:nvPicPr>
          <p:cNvPr id="155" name="Picture 154">
            <a:extLst>
              <a:ext uri="{FF2B5EF4-FFF2-40B4-BE49-F238E27FC236}">
                <a16:creationId xmlns:a16="http://schemas.microsoft.com/office/drawing/2014/main" id="{89F20AC4-ABE7-2741-A36A-E795DF1CE998}"/>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2381174" y="3039986"/>
            <a:ext cx="90967" cy="77097"/>
          </a:xfrm>
          <a:prstGeom prst="rect">
            <a:avLst/>
          </a:prstGeom>
        </p:spPr>
      </p:pic>
      <p:pic>
        <p:nvPicPr>
          <p:cNvPr id="156" name="Picture 155">
            <a:extLst>
              <a:ext uri="{FF2B5EF4-FFF2-40B4-BE49-F238E27FC236}">
                <a16:creationId xmlns:a16="http://schemas.microsoft.com/office/drawing/2014/main" id="{DC8F1262-1853-F040-A8C6-EF4F080E364C}"/>
              </a:ext>
            </a:extLst>
          </p:cNvPr>
          <p:cNvPicPr>
            <a:picLocks noChangeAspect="1"/>
          </p:cNvPicPr>
          <p:nvPr/>
        </p:nvPicPr>
        <p:blipFill rotWithShape="1">
          <a:blip r:embed="rId5">
            <a:extLst>
              <a:ext uri="{BEBA8EAE-BF5A-486C-A8C5-ECC9F3942E4B}">
                <a14:imgProps xmlns:a14="http://schemas.microsoft.com/office/drawing/2010/main">
                  <a14:imgLayer r:embed="rId12">
                    <a14:imgEffect>
                      <a14:backgroundRemoval t="16703" b="23499" l="35718" r="44866"/>
                    </a14:imgEffect>
                  </a14:imgLayer>
                </a14:imgProps>
              </a:ext>
            </a:extLst>
          </a:blip>
          <a:srcRect l="34575" t="15854" r="53990" b="75651"/>
          <a:stretch/>
        </p:blipFill>
        <p:spPr>
          <a:xfrm rot="19590985">
            <a:off x="2352974" y="2645134"/>
            <a:ext cx="90967" cy="77097"/>
          </a:xfrm>
          <a:prstGeom prst="rect">
            <a:avLst/>
          </a:prstGeom>
        </p:spPr>
      </p:pic>
      <p:sp>
        <p:nvSpPr>
          <p:cNvPr id="157" name="Rectangle 156">
            <a:extLst>
              <a:ext uri="{FF2B5EF4-FFF2-40B4-BE49-F238E27FC236}">
                <a16:creationId xmlns:a16="http://schemas.microsoft.com/office/drawing/2014/main" id="{CA20B97F-2664-0341-92B0-17129AD2D177}"/>
              </a:ext>
            </a:extLst>
          </p:cNvPr>
          <p:cNvSpPr/>
          <p:nvPr/>
        </p:nvSpPr>
        <p:spPr>
          <a:xfrm>
            <a:off x="2270953" y="3554957"/>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 name="Graphic 157" descr="Fish">
            <a:extLst>
              <a:ext uri="{FF2B5EF4-FFF2-40B4-BE49-F238E27FC236}">
                <a16:creationId xmlns:a16="http://schemas.microsoft.com/office/drawing/2014/main" id="{1B9F07A6-8590-F643-983E-F410C1E804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0702" y="3660992"/>
            <a:ext cx="457200" cy="457200"/>
          </a:xfrm>
          <a:prstGeom prst="rect">
            <a:avLst/>
          </a:prstGeom>
        </p:spPr>
      </p:pic>
      <p:pic>
        <p:nvPicPr>
          <p:cNvPr id="159" name="Graphic 158" descr="Fish">
            <a:extLst>
              <a:ext uri="{FF2B5EF4-FFF2-40B4-BE49-F238E27FC236}">
                <a16:creationId xmlns:a16="http://schemas.microsoft.com/office/drawing/2014/main" id="{3079218B-7BE3-084D-AEAB-D35C36FD2E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4405" y="3948221"/>
            <a:ext cx="457200" cy="457200"/>
          </a:xfrm>
          <a:prstGeom prst="rect">
            <a:avLst/>
          </a:prstGeom>
        </p:spPr>
      </p:pic>
      <p:pic>
        <p:nvPicPr>
          <p:cNvPr id="160" name="Graphic 159" descr="Fish">
            <a:extLst>
              <a:ext uri="{FF2B5EF4-FFF2-40B4-BE49-F238E27FC236}">
                <a16:creationId xmlns:a16="http://schemas.microsoft.com/office/drawing/2014/main" id="{2D096765-7A7A-7A46-A600-CA190B3175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3851" y="3726296"/>
            <a:ext cx="457200" cy="457200"/>
          </a:xfrm>
          <a:prstGeom prst="rect">
            <a:avLst/>
          </a:prstGeom>
        </p:spPr>
      </p:pic>
      <p:pic>
        <p:nvPicPr>
          <p:cNvPr id="161" name="Graphic 160" descr="Fish">
            <a:extLst>
              <a:ext uri="{FF2B5EF4-FFF2-40B4-BE49-F238E27FC236}">
                <a16:creationId xmlns:a16="http://schemas.microsoft.com/office/drawing/2014/main" id="{2502BCB6-36BC-434E-8BAE-DEFCA6BC0F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8559" y="4157905"/>
            <a:ext cx="457200" cy="457200"/>
          </a:xfrm>
          <a:prstGeom prst="rect">
            <a:avLst/>
          </a:prstGeom>
        </p:spPr>
      </p:pic>
      <p:pic>
        <p:nvPicPr>
          <p:cNvPr id="162" name="Picture 161">
            <a:extLst>
              <a:ext uri="{FF2B5EF4-FFF2-40B4-BE49-F238E27FC236}">
                <a16:creationId xmlns:a16="http://schemas.microsoft.com/office/drawing/2014/main" id="{D4ADE8F0-5BD8-4F4E-B1D2-E252FDD18C1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703" b="23499" l="35718" r="44866"/>
                    </a14:imgEffect>
                  </a14:imgLayer>
                </a14:imgProps>
              </a:ext>
            </a:extLst>
          </a:blip>
          <a:srcRect l="34575" t="15854" r="53990" b="75651"/>
          <a:stretch/>
        </p:blipFill>
        <p:spPr>
          <a:xfrm rot="14773706">
            <a:off x="3010977" y="4383049"/>
            <a:ext cx="90967" cy="77097"/>
          </a:xfrm>
          <a:prstGeom prst="rect">
            <a:avLst/>
          </a:prstGeom>
        </p:spPr>
      </p:pic>
      <p:pic>
        <p:nvPicPr>
          <p:cNvPr id="163" name="Picture 162">
            <a:extLst>
              <a:ext uri="{FF2B5EF4-FFF2-40B4-BE49-F238E27FC236}">
                <a16:creationId xmlns:a16="http://schemas.microsoft.com/office/drawing/2014/main" id="{87D7241D-6C23-E349-845F-EEE472430CEA}"/>
              </a:ext>
            </a:extLst>
          </p:cNvPr>
          <p:cNvPicPr>
            <a:picLocks noChangeAspect="1"/>
          </p:cNvPicPr>
          <p:nvPr/>
        </p:nvPicPr>
        <p:blipFill rotWithShape="1">
          <a:blip r:embed="rId5">
            <a:extLst>
              <a:ext uri="{BEBA8EAE-BF5A-486C-A8C5-ECC9F3942E4B}">
                <a14:imgProps xmlns:a14="http://schemas.microsoft.com/office/drawing/2010/main">
                  <a14:imgLayer r:embed="rId7">
                    <a14:imgEffect>
                      <a14:backgroundRemoval t="16703" b="23499" l="35718" r="44866"/>
                    </a14:imgEffect>
                  </a14:imgLayer>
                </a14:imgProps>
              </a:ext>
            </a:extLst>
          </a:blip>
          <a:srcRect l="34575" t="15854" r="53990" b="75651"/>
          <a:stretch/>
        </p:blipFill>
        <p:spPr>
          <a:xfrm rot="14773706">
            <a:off x="3062221" y="4385393"/>
            <a:ext cx="90967" cy="77097"/>
          </a:xfrm>
          <a:prstGeom prst="rect">
            <a:avLst/>
          </a:prstGeom>
        </p:spPr>
      </p:pic>
      <p:pic>
        <p:nvPicPr>
          <p:cNvPr id="164" name="Picture 163">
            <a:extLst>
              <a:ext uri="{FF2B5EF4-FFF2-40B4-BE49-F238E27FC236}">
                <a16:creationId xmlns:a16="http://schemas.microsoft.com/office/drawing/2014/main" id="{A8286625-5150-1A40-856F-CF5906173A8C}"/>
              </a:ext>
            </a:extLst>
          </p:cNvPr>
          <p:cNvPicPr>
            <a:picLocks noChangeAspect="1"/>
          </p:cNvPicPr>
          <p:nvPr/>
        </p:nvPicPr>
        <p:blipFill rotWithShape="1">
          <a:blip r:embed="rId5">
            <a:extLst>
              <a:ext uri="{BEBA8EAE-BF5A-486C-A8C5-ECC9F3942E4B}">
                <a14:imgProps xmlns:a14="http://schemas.microsoft.com/office/drawing/2010/main">
                  <a14:imgLayer r:embed="rId8">
                    <a14:imgEffect>
                      <a14:backgroundRemoval t="16703" b="23499" l="35718" r="44866"/>
                    </a14:imgEffect>
                  </a14:imgLayer>
                </a14:imgProps>
              </a:ext>
            </a:extLst>
          </a:blip>
          <a:srcRect l="34575" t="15854" r="53990" b="75651"/>
          <a:stretch/>
        </p:blipFill>
        <p:spPr>
          <a:xfrm rot="14773706">
            <a:off x="2589671" y="4166094"/>
            <a:ext cx="90967" cy="77097"/>
          </a:xfrm>
          <a:prstGeom prst="rect">
            <a:avLst/>
          </a:prstGeom>
        </p:spPr>
      </p:pic>
      <p:pic>
        <p:nvPicPr>
          <p:cNvPr id="165" name="Picture 164">
            <a:extLst>
              <a:ext uri="{FF2B5EF4-FFF2-40B4-BE49-F238E27FC236}">
                <a16:creationId xmlns:a16="http://schemas.microsoft.com/office/drawing/2014/main" id="{D79F5805-2958-AA4A-AA47-3C2DD2123867}"/>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2536058" y="4166093"/>
            <a:ext cx="90967" cy="77097"/>
          </a:xfrm>
          <a:prstGeom prst="rect">
            <a:avLst/>
          </a:prstGeom>
        </p:spPr>
      </p:pic>
      <p:pic>
        <p:nvPicPr>
          <p:cNvPr id="166" name="Picture 165">
            <a:extLst>
              <a:ext uri="{FF2B5EF4-FFF2-40B4-BE49-F238E27FC236}">
                <a16:creationId xmlns:a16="http://schemas.microsoft.com/office/drawing/2014/main" id="{C07826BB-D0C1-E84C-9798-9F0B75AAD670}"/>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6360991">
            <a:off x="2461006" y="3878863"/>
            <a:ext cx="90967" cy="77097"/>
          </a:xfrm>
          <a:prstGeom prst="rect">
            <a:avLst/>
          </a:prstGeom>
        </p:spPr>
      </p:pic>
      <p:pic>
        <p:nvPicPr>
          <p:cNvPr id="167" name="Picture 166">
            <a:extLst>
              <a:ext uri="{FF2B5EF4-FFF2-40B4-BE49-F238E27FC236}">
                <a16:creationId xmlns:a16="http://schemas.microsoft.com/office/drawing/2014/main" id="{A0BBCA74-E512-7647-977F-BB09EE0B093F}"/>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2421219" y="3857483"/>
            <a:ext cx="90967" cy="77097"/>
          </a:xfrm>
          <a:prstGeom prst="rect">
            <a:avLst/>
          </a:prstGeom>
        </p:spPr>
      </p:pic>
      <p:pic>
        <p:nvPicPr>
          <p:cNvPr id="168" name="Picture 167">
            <a:extLst>
              <a:ext uri="{FF2B5EF4-FFF2-40B4-BE49-F238E27FC236}">
                <a16:creationId xmlns:a16="http://schemas.microsoft.com/office/drawing/2014/main" id="{3DE67B09-30F9-6C44-B245-3295D0FD5E2B}"/>
              </a:ext>
            </a:extLst>
          </p:cNvPr>
          <p:cNvPicPr>
            <a:picLocks noChangeAspect="1"/>
          </p:cNvPicPr>
          <p:nvPr/>
        </p:nvPicPr>
        <p:blipFill rotWithShape="1">
          <a:blip r:embed="rId5">
            <a:extLst>
              <a:ext uri="{BEBA8EAE-BF5A-486C-A8C5-ECC9F3942E4B}">
                <a14:imgProps xmlns:a14="http://schemas.microsoft.com/office/drawing/2010/main">
                  <a14:imgLayer r:embed="rId11">
                    <a14:imgEffect>
                      <a14:backgroundRemoval t="16703" b="23499" l="35718" r="44866"/>
                    </a14:imgEffect>
                  </a14:imgLayer>
                </a14:imgProps>
              </a:ext>
            </a:extLst>
          </a:blip>
          <a:srcRect l="34575" t="15854" r="53990" b="75651"/>
          <a:stretch/>
        </p:blipFill>
        <p:spPr>
          <a:xfrm rot="14773706">
            <a:off x="3039482" y="3943933"/>
            <a:ext cx="90967" cy="77097"/>
          </a:xfrm>
          <a:prstGeom prst="rect">
            <a:avLst/>
          </a:prstGeom>
        </p:spPr>
      </p:pic>
      <p:pic>
        <p:nvPicPr>
          <p:cNvPr id="169" name="Picture 168">
            <a:extLst>
              <a:ext uri="{FF2B5EF4-FFF2-40B4-BE49-F238E27FC236}">
                <a16:creationId xmlns:a16="http://schemas.microsoft.com/office/drawing/2014/main" id="{C8EA9043-D0D4-D942-ABC9-DF4080B1352F}"/>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4773706">
            <a:off x="3093093" y="3930186"/>
            <a:ext cx="90967" cy="77097"/>
          </a:xfrm>
          <a:prstGeom prst="rect">
            <a:avLst/>
          </a:prstGeom>
        </p:spPr>
      </p:pic>
      <p:pic>
        <p:nvPicPr>
          <p:cNvPr id="170" name="Picture 169">
            <a:extLst>
              <a:ext uri="{FF2B5EF4-FFF2-40B4-BE49-F238E27FC236}">
                <a16:creationId xmlns:a16="http://schemas.microsoft.com/office/drawing/2014/main" id="{54D5DC5E-2521-8240-A736-329995DE25F8}"/>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9168359">
            <a:off x="2738218" y="3591561"/>
            <a:ext cx="90967" cy="77097"/>
          </a:xfrm>
          <a:prstGeom prst="rect">
            <a:avLst/>
          </a:prstGeom>
        </p:spPr>
      </p:pic>
      <p:pic>
        <p:nvPicPr>
          <p:cNvPr id="171" name="Picture 170">
            <a:extLst>
              <a:ext uri="{FF2B5EF4-FFF2-40B4-BE49-F238E27FC236}">
                <a16:creationId xmlns:a16="http://schemas.microsoft.com/office/drawing/2014/main" id="{BB665474-4659-DE4A-B525-D08BA910919A}"/>
              </a:ext>
            </a:extLst>
          </p:cNvPr>
          <p:cNvPicPr>
            <a:picLocks noChangeAspect="1"/>
          </p:cNvPicPr>
          <p:nvPr/>
        </p:nvPicPr>
        <p:blipFill rotWithShape="1">
          <a:blip r:embed="rId5">
            <a:extLst>
              <a:ext uri="{BEBA8EAE-BF5A-486C-A8C5-ECC9F3942E4B}">
                <a14:imgProps xmlns:a14="http://schemas.microsoft.com/office/drawing/2010/main">
                  <a14:imgLayer r:embed="rId12">
                    <a14:imgEffect>
                      <a14:backgroundRemoval t="16703" b="23499" l="35718" r="44866"/>
                    </a14:imgEffect>
                  </a14:imgLayer>
                </a14:imgProps>
              </a:ext>
            </a:extLst>
          </a:blip>
          <a:srcRect l="34575" t="15854" r="53990" b="75651"/>
          <a:stretch/>
        </p:blipFill>
        <p:spPr>
          <a:xfrm rot="18257151">
            <a:off x="2807299" y="4413612"/>
            <a:ext cx="90967" cy="77097"/>
          </a:xfrm>
          <a:prstGeom prst="rect">
            <a:avLst/>
          </a:prstGeom>
        </p:spPr>
      </p:pic>
      <p:pic>
        <p:nvPicPr>
          <p:cNvPr id="172" name="Graphic 171" descr="Fish">
            <a:extLst>
              <a:ext uri="{FF2B5EF4-FFF2-40B4-BE49-F238E27FC236}">
                <a16:creationId xmlns:a16="http://schemas.microsoft.com/office/drawing/2014/main" id="{5A60D629-0830-C942-B2C2-4939AD584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7860" y="3501731"/>
            <a:ext cx="457200" cy="457200"/>
          </a:xfrm>
          <a:prstGeom prst="rect">
            <a:avLst/>
          </a:prstGeom>
        </p:spPr>
      </p:pic>
      <p:pic>
        <p:nvPicPr>
          <p:cNvPr id="173" name="Graphic 172" descr="Fish">
            <a:extLst>
              <a:ext uri="{FF2B5EF4-FFF2-40B4-BE49-F238E27FC236}">
                <a16:creationId xmlns:a16="http://schemas.microsoft.com/office/drawing/2014/main" id="{51EE7888-66AE-474B-9FBB-8AF5074602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3872" y="4177005"/>
            <a:ext cx="457200" cy="457200"/>
          </a:xfrm>
          <a:prstGeom prst="rect">
            <a:avLst/>
          </a:prstGeom>
        </p:spPr>
      </p:pic>
      <p:pic>
        <p:nvPicPr>
          <p:cNvPr id="174" name="Graphic 173" descr="Fish">
            <a:extLst>
              <a:ext uri="{FF2B5EF4-FFF2-40B4-BE49-F238E27FC236}">
                <a16:creationId xmlns:a16="http://schemas.microsoft.com/office/drawing/2014/main" id="{F4ABA653-5F5D-674C-B59C-5F4196377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0414" y="3929353"/>
            <a:ext cx="457200" cy="457200"/>
          </a:xfrm>
          <a:prstGeom prst="rect">
            <a:avLst/>
          </a:prstGeom>
        </p:spPr>
      </p:pic>
      <p:pic>
        <p:nvPicPr>
          <p:cNvPr id="175" name="Picture 174">
            <a:extLst>
              <a:ext uri="{FF2B5EF4-FFF2-40B4-BE49-F238E27FC236}">
                <a16:creationId xmlns:a16="http://schemas.microsoft.com/office/drawing/2014/main" id="{C70CAFC5-5C42-A745-80E9-2A78DC00FFBE}"/>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9750993">
            <a:off x="2999872" y="4128604"/>
            <a:ext cx="90967" cy="77097"/>
          </a:xfrm>
          <a:prstGeom prst="rect">
            <a:avLst/>
          </a:prstGeom>
        </p:spPr>
      </p:pic>
      <p:pic>
        <p:nvPicPr>
          <p:cNvPr id="176" name="Graphic 175" descr="Fish">
            <a:extLst>
              <a:ext uri="{FF2B5EF4-FFF2-40B4-BE49-F238E27FC236}">
                <a16:creationId xmlns:a16="http://schemas.microsoft.com/office/drawing/2014/main" id="{36D0CDA8-5C5A-114C-971F-84F056A32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3698" y="3460140"/>
            <a:ext cx="457200" cy="457200"/>
          </a:xfrm>
          <a:prstGeom prst="rect">
            <a:avLst/>
          </a:prstGeom>
        </p:spPr>
      </p:pic>
      <p:pic>
        <p:nvPicPr>
          <p:cNvPr id="177" name="Picture 176">
            <a:extLst>
              <a:ext uri="{FF2B5EF4-FFF2-40B4-BE49-F238E27FC236}">
                <a16:creationId xmlns:a16="http://schemas.microsoft.com/office/drawing/2014/main" id="{6FA24FB3-2502-E94D-8304-69123661831F}"/>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3125638" y="4138862"/>
            <a:ext cx="90967" cy="77097"/>
          </a:xfrm>
          <a:prstGeom prst="rect">
            <a:avLst/>
          </a:prstGeom>
        </p:spPr>
      </p:pic>
      <p:pic>
        <p:nvPicPr>
          <p:cNvPr id="178" name="Picture 177">
            <a:extLst>
              <a:ext uri="{FF2B5EF4-FFF2-40B4-BE49-F238E27FC236}">
                <a16:creationId xmlns:a16="http://schemas.microsoft.com/office/drawing/2014/main" id="{39FAE9E2-7D5B-FE43-8E95-DFC3FC7244E1}"/>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7667444">
            <a:off x="3169262" y="4148935"/>
            <a:ext cx="90967" cy="77097"/>
          </a:xfrm>
          <a:prstGeom prst="rect">
            <a:avLst/>
          </a:prstGeom>
        </p:spPr>
      </p:pic>
      <p:pic>
        <p:nvPicPr>
          <p:cNvPr id="179" name="Picture 178">
            <a:extLst>
              <a:ext uri="{FF2B5EF4-FFF2-40B4-BE49-F238E27FC236}">
                <a16:creationId xmlns:a16="http://schemas.microsoft.com/office/drawing/2014/main" id="{FBB9E8D5-2AFD-EB4C-807F-DCD2303CF55C}"/>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2869358" y="3746678"/>
            <a:ext cx="90967" cy="77097"/>
          </a:xfrm>
          <a:prstGeom prst="rect">
            <a:avLst/>
          </a:prstGeom>
        </p:spPr>
      </p:pic>
      <p:pic>
        <p:nvPicPr>
          <p:cNvPr id="180" name="Picture 179">
            <a:extLst>
              <a:ext uri="{FF2B5EF4-FFF2-40B4-BE49-F238E27FC236}">
                <a16:creationId xmlns:a16="http://schemas.microsoft.com/office/drawing/2014/main" id="{CF996D11-36DF-0546-8B55-DA1306798CFC}"/>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2907352" y="3739912"/>
            <a:ext cx="90967" cy="77097"/>
          </a:xfrm>
          <a:prstGeom prst="rect">
            <a:avLst/>
          </a:prstGeom>
        </p:spPr>
      </p:pic>
      <p:pic>
        <p:nvPicPr>
          <p:cNvPr id="181" name="Picture 180">
            <a:extLst>
              <a:ext uri="{FF2B5EF4-FFF2-40B4-BE49-F238E27FC236}">
                <a16:creationId xmlns:a16="http://schemas.microsoft.com/office/drawing/2014/main" id="{A249BD5A-1922-E34E-93B6-7D0B140A657E}"/>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2339833" y="3659790"/>
            <a:ext cx="90967" cy="77097"/>
          </a:xfrm>
          <a:prstGeom prst="rect">
            <a:avLst/>
          </a:prstGeom>
        </p:spPr>
      </p:pic>
      <p:pic>
        <p:nvPicPr>
          <p:cNvPr id="182" name="Picture 181">
            <a:extLst>
              <a:ext uri="{FF2B5EF4-FFF2-40B4-BE49-F238E27FC236}">
                <a16:creationId xmlns:a16="http://schemas.microsoft.com/office/drawing/2014/main" id="{3FBA00A2-A704-4C41-BBCF-327FF52BFB92}"/>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20758288">
            <a:off x="2809421" y="3927149"/>
            <a:ext cx="90967" cy="77097"/>
          </a:xfrm>
          <a:prstGeom prst="rect">
            <a:avLst/>
          </a:prstGeom>
        </p:spPr>
      </p:pic>
      <p:pic>
        <p:nvPicPr>
          <p:cNvPr id="183" name="Picture 182">
            <a:extLst>
              <a:ext uri="{FF2B5EF4-FFF2-40B4-BE49-F238E27FC236}">
                <a16:creationId xmlns:a16="http://schemas.microsoft.com/office/drawing/2014/main" id="{C2D8EAE6-8139-8141-A501-7C2FC654A9FC}"/>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2380187" y="3670198"/>
            <a:ext cx="90967" cy="77097"/>
          </a:xfrm>
          <a:prstGeom prst="rect">
            <a:avLst/>
          </a:prstGeom>
        </p:spPr>
      </p:pic>
      <p:pic>
        <p:nvPicPr>
          <p:cNvPr id="184" name="Picture 183">
            <a:extLst>
              <a:ext uri="{FF2B5EF4-FFF2-40B4-BE49-F238E27FC236}">
                <a16:creationId xmlns:a16="http://schemas.microsoft.com/office/drawing/2014/main" id="{819C0B45-1970-FE4F-AA2A-B36205072FFE}"/>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2350256" y="4383377"/>
            <a:ext cx="90967" cy="77097"/>
          </a:xfrm>
          <a:prstGeom prst="rect">
            <a:avLst/>
          </a:prstGeom>
        </p:spPr>
      </p:pic>
      <p:pic>
        <p:nvPicPr>
          <p:cNvPr id="185" name="Picture 184">
            <a:extLst>
              <a:ext uri="{FF2B5EF4-FFF2-40B4-BE49-F238E27FC236}">
                <a16:creationId xmlns:a16="http://schemas.microsoft.com/office/drawing/2014/main" id="{86418B7A-FE1E-254E-B802-033C9BD61B34}"/>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2386630" y="4397724"/>
            <a:ext cx="90967" cy="77097"/>
          </a:xfrm>
          <a:prstGeom prst="rect">
            <a:avLst/>
          </a:prstGeom>
        </p:spPr>
      </p:pic>
      <p:pic>
        <p:nvPicPr>
          <p:cNvPr id="186" name="Picture 185">
            <a:extLst>
              <a:ext uri="{FF2B5EF4-FFF2-40B4-BE49-F238E27FC236}">
                <a16:creationId xmlns:a16="http://schemas.microsoft.com/office/drawing/2014/main" id="{122EFEA8-4F98-6F49-B762-A44E750C5769}"/>
              </a:ext>
            </a:extLst>
          </p:cNvPr>
          <p:cNvPicPr>
            <a:picLocks noChangeAspect="1"/>
          </p:cNvPicPr>
          <p:nvPr/>
        </p:nvPicPr>
        <p:blipFill rotWithShape="1">
          <a:blip r:embed="rId5">
            <a:extLst>
              <a:ext uri="{BEBA8EAE-BF5A-486C-A8C5-ECC9F3942E4B}">
                <a14:imgProps xmlns:a14="http://schemas.microsoft.com/office/drawing/2010/main">
                  <a14:imgLayer r:embed="rId12">
                    <a14:imgEffect>
                      <a14:backgroundRemoval t="16703" b="23499" l="35718" r="44866"/>
                    </a14:imgEffect>
                  </a14:imgLayer>
                </a14:imgProps>
              </a:ext>
            </a:extLst>
          </a:blip>
          <a:srcRect l="34575" t="15854" r="53990" b="75651"/>
          <a:stretch/>
        </p:blipFill>
        <p:spPr>
          <a:xfrm rot="19590985">
            <a:off x="2358430" y="4002872"/>
            <a:ext cx="90967" cy="77097"/>
          </a:xfrm>
          <a:prstGeom prst="rect">
            <a:avLst/>
          </a:prstGeom>
        </p:spPr>
      </p:pic>
      <p:sp>
        <p:nvSpPr>
          <p:cNvPr id="187" name="Rectangle 186">
            <a:extLst>
              <a:ext uri="{FF2B5EF4-FFF2-40B4-BE49-F238E27FC236}">
                <a16:creationId xmlns:a16="http://schemas.microsoft.com/office/drawing/2014/main" id="{AD3648EF-F3EB-4F47-902F-069F45D34073}"/>
              </a:ext>
            </a:extLst>
          </p:cNvPr>
          <p:cNvSpPr/>
          <p:nvPr/>
        </p:nvSpPr>
        <p:spPr>
          <a:xfrm>
            <a:off x="596759" y="3559707"/>
            <a:ext cx="1291590" cy="10058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raphic 187" descr="Fish">
            <a:extLst>
              <a:ext uri="{FF2B5EF4-FFF2-40B4-BE49-F238E27FC236}">
                <a16:creationId xmlns:a16="http://schemas.microsoft.com/office/drawing/2014/main" id="{EDF3478E-1B2F-1048-ACF3-25F8F635B5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508" y="3665742"/>
            <a:ext cx="457200" cy="457200"/>
          </a:xfrm>
          <a:prstGeom prst="rect">
            <a:avLst/>
          </a:prstGeom>
        </p:spPr>
      </p:pic>
      <p:pic>
        <p:nvPicPr>
          <p:cNvPr id="189" name="Graphic 188" descr="Fish">
            <a:extLst>
              <a:ext uri="{FF2B5EF4-FFF2-40B4-BE49-F238E27FC236}">
                <a16:creationId xmlns:a16="http://schemas.microsoft.com/office/drawing/2014/main" id="{81AE025C-DF13-8844-9072-7ED9BF72BA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211" y="3952971"/>
            <a:ext cx="457200" cy="457200"/>
          </a:xfrm>
          <a:prstGeom prst="rect">
            <a:avLst/>
          </a:prstGeom>
        </p:spPr>
      </p:pic>
      <p:pic>
        <p:nvPicPr>
          <p:cNvPr id="190" name="Graphic 189" descr="Fish">
            <a:extLst>
              <a:ext uri="{FF2B5EF4-FFF2-40B4-BE49-F238E27FC236}">
                <a16:creationId xmlns:a16="http://schemas.microsoft.com/office/drawing/2014/main" id="{B892758A-A671-C74E-AB98-DD45DF1B3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9657" y="3731046"/>
            <a:ext cx="457200" cy="457200"/>
          </a:xfrm>
          <a:prstGeom prst="rect">
            <a:avLst/>
          </a:prstGeom>
        </p:spPr>
      </p:pic>
      <p:pic>
        <p:nvPicPr>
          <p:cNvPr id="191" name="Graphic 190" descr="Fish">
            <a:extLst>
              <a:ext uri="{FF2B5EF4-FFF2-40B4-BE49-F238E27FC236}">
                <a16:creationId xmlns:a16="http://schemas.microsoft.com/office/drawing/2014/main" id="{89FC9F08-4936-0E4A-BBD6-0458BF2AC2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365" y="4162655"/>
            <a:ext cx="457200" cy="457200"/>
          </a:xfrm>
          <a:prstGeom prst="rect">
            <a:avLst/>
          </a:prstGeom>
        </p:spPr>
      </p:pic>
      <p:pic>
        <p:nvPicPr>
          <p:cNvPr id="192" name="Picture 191">
            <a:extLst>
              <a:ext uri="{FF2B5EF4-FFF2-40B4-BE49-F238E27FC236}">
                <a16:creationId xmlns:a16="http://schemas.microsoft.com/office/drawing/2014/main" id="{5D865895-D6A5-6C4E-95E1-6ECE9691A61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703" b="23499" l="35718" r="44866"/>
                    </a14:imgEffect>
                  </a14:imgLayer>
                </a14:imgProps>
              </a:ext>
            </a:extLst>
          </a:blip>
          <a:srcRect l="34575" t="15854" r="53990" b="75651"/>
          <a:stretch/>
        </p:blipFill>
        <p:spPr>
          <a:xfrm rot="14773706">
            <a:off x="1336783" y="4387799"/>
            <a:ext cx="90967" cy="77097"/>
          </a:xfrm>
          <a:prstGeom prst="rect">
            <a:avLst/>
          </a:prstGeom>
        </p:spPr>
      </p:pic>
      <p:pic>
        <p:nvPicPr>
          <p:cNvPr id="193" name="Picture 192">
            <a:extLst>
              <a:ext uri="{FF2B5EF4-FFF2-40B4-BE49-F238E27FC236}">
                <a16:creationId xmlns:a16="http://schemas.microsoft.com/office/drawing/2014/main" id="{7F309577-6540-1948-8869-281C008268E7}"/>
              </a:ext>
            </a:extLst>
          </p:cNvPr>
          <p:cNvPicPr>
            <a:picLocks noChangeAspect="1"/>
          </p:cNvPicPr>
          <p:nvPr/>
        </p:nvPicPr>
        <p:blipFill rotWithShape="1">
          <a:blip r:embed="rId5">
            <a:extLst>
              <a:ext uri="{BEBA8EAE-BF5A-486C-A8C5-ECC9F3942E4B}">
                <a14:imgProps xmlns:a14="http://schemas.microsoft.com/office/drawing/2010/main">
                  <a14:imgLayer r:embed="rId7">
                    <a14:imgEffect>
                      <a14:backgroundRemoval t="16703" b="23499" l="35718" r="44866"/>
                    </a14:imgEffect>
                  </a14:imgLayer>
                </a14:imgProps>
              </a:ext>
            </a:extLst>
          </a:blip>
          <a:srcRect l="34575" t="15854" r="53990" b="75651"/>
          <a:stretch/>
        </p:blipFill>
        <p:spPr>
          <a:xfrm rot="14773706">
            <a:off x="1388027" y="4390143"/>
            <a:ext cx="90967" cy="77097"/>
          </a:xfrm>
          <a:prstGeom prst="rect">
            <a:avLst/>
          </a:prstGeom>
        </p:spPr>
      </p:pic>
      <p:pic>
        <p:nvPicPr>
          <p:cNvPr id="194" name="Picture 193">
            <a:extLst>
              <a:ext uri="{FF2B5EF4-FFF2-40B4-BE49-F238E27FC236}">
                <a16:creationId xmlns:a16="http://schemas.microsoft.com/office/drawing/2014/main" id="{84CA99B4-ED8B-9046-862C-5444AF775541}"/>
              </a:ext>
            </a:extLst>
          </p:cNvPr>
          <p:cNvPicPr>
            <a:picLocks noChangeAspect="1"/>
          </p:cNvPicPr>
          <p:nvPr/>
        </p:nvPicPr>
        <p:blipFill rotWithShape="1">
          <a:blip r:embed="rId5">
            <a:extLst>
              <a:ext uri="{BEBA8EAE-BF5A-486C-A8C5-ECC9F3942E4B}">
                <a14:imgProps xmlns:a14="http://schemas.microsoft.com/office/drawing/2010/main">
                  <a14:imgLayer r:embed="rId8">
                    <a14:imgEffect>
                      <a14:backgroundRemoval t="16703" b="23499" l="35718" r="44866"/>
                    </a14:imgEffect>
                  </a14:imgLayer>
                </a14:imgProps>
              </a:ext>
            </a:extLst>
          </a:blip>
          <a:srcRect l="34575" t="15854" r="53990" b="75651"/>
          <a:stretch/>
        </p:blipFill>
        <p:spPr>
          <a:xfrm rot="14773706">
            <a:off x="915477" y="4170844"/>
            <a:ext cx="90967" cy="77097"/>
          </a:xfrm>
          <a:prstGeom prst="rect">
            <a:avLst/>
          </a:prstGeom>
        </p:spPr>
      </p:pic>
      <p:pic>
        <p:nvPicPr>
          <p:cNvPr id="195" name="Picture 194">
            <a:extLst>
              <a:ext uri="{FF2B5EF4-FFF2-40B4-BE49-F238E27FC236}">
                <a16:creationId xmlns:a16="http://schemas.microsoft.com/office/drawing/2014/main" id="{8BFC171F-4046-4649-AF63-D391781CA6C0}"/>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861864" y="4170843"/>
            <a:ext cx="90967" cy="77097"/>
          </a:xfrm>
          <a:prstGeom prst="rect">
            <a:avLst/>
          </a:prstGeom>
        </p:spPr>
      </p:pic>
      <p:pic>
        <p:nvPicPr>
          <p:cNvPr id="196" name="Picture 195">
            <a:extLst>
              <a:ext uri="{FF2B5EF4-FFF2-40B4-BE49-F238E27FC236}">
                <a16:creationId xmlns:a16="http://schemas.microsoft.com/office/drawing/2014/main" id="{E9304EEA-03A6-3C4C-BEE0-886EFEF737BA}"/>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6360991">
            <a:off x="786812" y="3883613"/>
            <a:ext cx="90967" cy="77097"/>
          </a:xfrm>
          <a:prstGeom prst="rect">
            <a:avLst/>
          </a:prstGeom>
        </p:spPr>
      </p:pic>
      <p:pic>
        <p:nvPicPr>
          <p:cNvPr id="197" name="Picture 196">
            <a:extLst>
              <a:ext uri="{FF2B5EF4-FFF2-40B4-BE49-F238E27FC236}">
                <a16:creationId xmlns:a16="http://schemas.microsoft.com/office/drawing/2014/main" id="{10DE7405-FBC6-DB4F-A84B-0C82852F3B70}"/>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6360991">
            <a:off x="747025" y="3862233"/>
            <a:ext cx="90967" cy="77097"/>
          </a:xfrm>
          <a:prstGeom prst="rect">
            <a:avLst/>
          </a:prstGeom>
        </p:spPr>
      </p:pic>
      <p:pic>
        <p:nvPicPr>
          <p:cNvPr id="198" name="Picture 197">
            <a:extLst>
              <a:ext uri="{FF2B5EF4-FFF2-40B4-BE49-F238E27FC236}">
                <a16:creationId xmlns:a16="http://schemas.microsoft.com/office/drawing/2014/main" id="{8CC68E49-C5B1-AC44-BE20-B1C020EE5654}"/>
              </a:ext>
            </a:extLst>
          </p:cNvPr>
          <p:cNvPicPr>
            <a:picLocks noChangeAspect="1"/>
          </p:cNvPicPr>
          <p:nvPr/>
        </p:nvPicPr>
        <p:blipFill rotWithShape="1">
          <a:blip r:embed="rId5">
            <a:extLst>
              <a:ext uri="{BEBA8EAE-BF5A-486C-A8C5-ECC9F3942E4B}">
                <a14:imgProps xmlns:a14="http://schemas.microsoft.com/office/drawing/2010/main">
                  <a14:imgLayer r:embed="rId11">
                    <a14:imgEffect>
                      <a14:backgroundRemoval t="16703" b="23499" l="35718" r="44866"/>
                    </a14:imgEffect>
                  </a14:imgLayer>
                </a14:imgProps>
              </a:ext>
            </a:extLst>
          </a:blip>
          <a:srcRect l="34575" t="15854" r="53990" b="75651"/>
          <a:stretch/>
        </p:blipFill>
        <p:spPr>
          <a:xfrm rot="14773706">
            <a:off x="1365288" y="3948683"/>
            <a:ext cx="90967" cy="77097"/>
          </a:xfrm>
          <a:prstGeom prst="rect">
            <a:avLst/>
          </a:prstGeom>
        </p:spPr>
      </p:pic>
      <p:pic>
        <p:nvPicPr>
          <p:cNvPr id="199" name="Picture 198">
            <a:extLst>
              <a:ext uri="{FF2B5EF4-FFF2-40B4-BE49-F238E27FC236}">
                <a16:creationId xmlns:a16="http://schemas.microsoft.com/office/drawing/2014/main" id="{32751B68-B997-B245-A2E7-A360EDFCE2F3}"/>
              </a:ext>
            </a:extLst>
          </p:cNvPr>
          <p:cNvPicPr>
            <a:picLocks noChangeAspect="1"/>
          </p:cNvPicPr>
          <p:nvPr/>
        </p:nvPicPr>
        <p:blipFill rotWithShape="1">
          <a:blip r:embed="rId5">
            <a:extLst>
              <a:ext uri="{BEBA8EAE-BF5A-486C-A8C5-ECC9F3942E4B}">
                <a14:imgProps xmlns:a14="http://schemas.microsoft.com/office/drawing/2010/main">
                  <a14:imgLayer r:embed="rId9">
                    <a14:imgEffect>
                      <a14:backgroundRemoval t="16703" b="23499" l="35718" r="44866"/>
                    </a14:imgEffect>
                  </a14:imgLayer>
                </a14:imgProps>
              </a:ext>
            </a:extLst>
          </a:blip>
          <a:srcRect l="34575" t="15854" r="53990" b="75651"/>
          <a:stretch/>
        </p:blipFill>
        <p:spPr>
          <a:xfrm rot="14773706">
            <a:off x="1418899" y="3934936"/>
            <a:ext cx="90967" cy="77097"/>
          </a:xfrm>
          <a:prstGeom prst="rect">
            <a:avLst/>
          </a:prstGeom>
        </p:spPr>
      </p:pic>
      <p:pic>
        <p:nvPicPr>
          <p:cNvPr id="200" name="Picture 199">
            <a:extLst>
              <a:ext uri="{FF2B5EF4-FFF2-40B4-BE49-F238E27FC236}">
                <a16:creationId xmlns:a16="http://schemas.microsoft.com/office/drawing/2014/main" id="{78445841-A622-5645-A27E-6D6A8745851E}"/>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9168359">
            <a:off x="1064024" y="3596311"/>
            <a:ext cx="90967" cy="77097"/>
          </a:xfrm>
          <a:prstGeom prst="rect">
            <a:avLst/>
          </a:prstGeom>
        </p:spPr>
      </p:pic>
      <p:pic>
        <p:nvPicPr>
          <p:cNvPr id="201" name="Picture 200">
            <a:extLst>
              <a:ext uri="{FF2B5EF4-FFF2-40B4-BE49-F238E27FC236}">
                <a16:creationId xmlns:a16="http://schemas.microsoft.com/office/drawing/2014/main" id="{14DEAA6C-BCDA-864C-A965-03D1F568D0E5}"/>
              </a:ext>
            </a:extLst>
          </p:cNvPr>
          <p:cNvPicPr>
            <a:picLocks noChangeAspect="1"/>
          </p:cNvPicPr>
          <p:nvPr/>
        </p:nvPicPr>
        <p:blipFill rotWithShape="1">
          <a:blip r:embed="rId5">
            <a:extLst>
              <a:ext uri="{BEBA8EAE-BF5A-486C-A8C5-ECC9F3942E4B}">
                <a14:imgProps xmlns:a14="http://schemas.microsoft.com/office/drawing/2010/main">
                  <a14:imgLayer r:embed="rId12">
                    <a14:imgEffect>
                      <a14:backgroundRemoval t="16703" b="23499" l="35718" r="44866"/>
                    </a14:imgEffect>
                  </a14:imgLayer>
                </a14:imgProps>
              </a:ext>
            </a:extLst>
          </a:blip>
          <a:srcRect l="34575" t="15854" r="53990" b="75651"/>
          <a:stretch/>
        </p:blipFill>
        <p:spPr>
          <a:xfrm rot="18257151">
            <a:off x="1133105" y="4418362"/>
            <a:ext cx="90967" cy="77097"/>
          </a:xfrm>
          <a:prstGeom prst="rect">
            <a:avLst/>
          </a:prstGeom>
        </p:spPr>
      </p:pic>
      <p:pic>
        <p:nvPicPr>
          <p:cNvPr id="202" name="Graphic 201" descr="Fish">
            <a:extLst>
              <a:ext uri="{FF2B5EF4-FFF2-40B4-BE49-F238E27FC236}">
                <a16:creationId xmlns:a16="http://schemas.microsoft.com/office/drawing/2014/main" id="{1C2982A6-C904-C448-8DB7-04B9D39D12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666" y="3506481"/>
            <a:ext cx="457200" cy="457200"/>
          </a:xfrm>
          <a:prstGeom prst="rect">
            <a:avLst/>
          </a:prstGeom>
        </p:spPr>
      </p:pic>
      <p:pic>
        <p:nvPicPr>
          <p:cNvPr id="203" name="Graphic 202" descr="Fish">
            <a:extLst>
              <a:ext uri="{FF2B5EF4-FFF2-40B4-BE49-F238E27FC236}">
                <a16:creationId xmlns:a16="http://schemas.microsoft.com/office/drawing/2014/main" id="{7273AE03-9A45-D549-B3FC-00F72CD94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678" y="4181755"/>
            <a:ext cx="457200" cy="457200"/>
          </a:xfrm>
          <a:prstGeom prst="rect">
            <a:avLst/>
          </a:prstGeom>
        </p:spPr>
      </p:pic>
      <p:pic>
        <p:nvPicPr>
          <p:cNvPr id="204" name="Graphic 203" descr="Fish">
            <a:extLst>
              <a:ext uri="{FF2B5EF4-FFF2-40B4-BE49-F238E27FC236}">
                <a16:creationId xmlns:a16="http://schemas.microsoft.com/office/drawing/2014/main" id="{E96AA224-B96C-4E46-9794-0F6DA4409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220" y="3934103"/>
            <a:ext cx="457200" cy="457200"/>
          </a:xfrm>
          <a:prstGeom prst="rect">
            <a:avLst/>
          </a:prstGeom>
        </p:spPr>
      </p:pic>
      <p:pic>
        <p:nvPicPr>
          <p:cNvPr id="205" name="Picture 204">
            <a:extLst>
              <a:ext uri="{FF2B5EF4-FFF2-40B4-BE49-F238E27FC236}">
                <a16:creationId xmlns:a16="http://schemas.microsoft.com/office/drawing/2014/main" id="{E0408B53-79E1-B040-A33F-D8CC6B97E0EE}"/>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9750993">
            <a:off x="1325678" y="4133354"/>
            <a:ext cx="90967" cy="77097"/>
          </a:xfrm>
          <a:prstGeom prst="rect">
            <a:avLst/>
          </a:prstGeom>
        </p:spPr>
      </p:pic>
      <p:pic>
        <p:nvPicPr>
          <p:cNvPr id="206" name="Graphic 205" descr="Fish">
            <a:extLst>
              <a:ext uri="{FF2B5EF4-FFF2-40B4-BE49-F238E27FC236}">
                <a16:creationId xmlns:a16="http://schemas.microsoft.com/office/drawing/2014/main" id="{A30810B4-1517-6C45-8510-7F3138E2CD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504" y="3464890"/>
            <a:ext cx="457200" cy="457200"/>
          </a:xfrm>
          <a:prstGeom prst="rect">
            <a:avLst/>
          </a:prstGeom>
        </p:spPr>
      </p:pic>
      <p:pic>
        <p:nvPicPr>
          <p:cNvPr id="207" name="Picture 206">
            <a:extLst>
              <a:ext uri="{FF2B5EF4-FFF2-40B4-BE49-F238E27FC236}">
                <a16:creationId xmlns:a16="http://schemas.microsoft.com/office/drawing/2014/main" id="{6C1BF337-6721-BB42-8196-00825D5083BA}"/>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1451444" y="4143612"/>
            <a:ext cx="90967" cy="77097"/>
          </a:xfrm>
          <a:prstGeom prst="rect">
            <a:avLst/>
          </a:prstGeom>
        </p:spPr>
      </p:pic>
      <p:pic>
        <p:nvPicPr>
          <p:cNvPr id="208" name="Picture 207">
            <a:extLst>
              <a:ext uri="{FF2B5EF4-FFF2-40B4-BE49-F238E27FC236}">
                <a16:creationId xmlns:a16="http://schemas.microsoft.com/office/drawing/2014/main" id="{39EAB1F3-51BE-1E42-8C1C-3CFD44527A28}"/>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7667444">
            <a:off x="1495068" y="4153685"/>
            <a:ext cx="90967" cy="77097"/>
          </a:xfrm>
          <a:prstGeom prst="rect">
            <a:avLst/>
          </a:prstGeom>
        </p:spPr>
      </p:pic>
      <p:pic>
        <p:nvPicPr>
          <p:cNvPr id="209" name="Picture 208">
            <a:extLst>
              <a:ext uri="{FF2B5EF4-FFF2-40B4-BE49-F238E27FC236}">
                <a16:creationId xmlns:a16="http://schemas.microsoft.com/office/drawing/2014/main" id="{E5BB9F9E-2E5E-7448-BFA2-5B413896191F}"/>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1195164" y="3751428"/>
            <a:ext cx="90967" cy="77097"/>
          </a:xfrm>
          <a:prstGeom prst="rect">
            <a:avLst/>
          </a:prstGeom>
        </p:spPr>
      </p:pic>
      <p:pic>
        <p:nvPicPr>
          <p:cNvPr id="210" name="Picture 209">
            <a:extLst>
              <a:ext uri="{FF2B5EF4-FFF2-40B4-BE49-F238E27FC236}">
                <a16:creationId xmlns:a16="http://schemas.microsoft.com/office/drawing/2014/main" id="{1E8F7BA5-CC9B-9F40-85BA-DB807705A933}"/>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1233158" y="3744662"/>
            <a:ext cx="90967" cy="77097"/>
          </a:xfrm>
          <a:prstGeom prst="rect">
            <a:avLst/>
          </a:prstGeom>
        </p:spPr>
      </p:pic>
      <p:pic>
        <p:nvPicPr>
          <p:cNvPr id="211" name="Picture 210">
            <a:extLst>
              <a:ext uri="{FF2B5EF4-FFF2-40B4-BE49-F238E27FC236}">
                <a16:creationId xmlns:a16="http://schemas.microsoft.com/office/drawing/2014/main" id="{AE45E63D-900B-3D4B-861C-0D43A5B6FC3A}"/>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15895154">
            <a:off x="665639" y="3664540"/>
            <a:ext cx="90967" cy="77097"/>
          </a:xfrm>
          <a:prstGeom prst="rect">
            <a:avLst/>
          </a:prstGeom>
        </p:spPr>
      </p:pic>
      <p:pic>
        <p:nvPicPr>
          <p:cNvPr id="212" name="Picture 211">
            <a:extLst>
              <a:ext uri="{FF2B5EF4-FFF2-40B4-BE49-F238E27FC236}">
                <a16:creationId xmlns:a16="http://schemas.microsoft.com/office/drawing/2014/main" id="{137A6B94-DEF8-6847-9984-DBFE91CCEDC9}"/>
              </a:ext>
            </a:extLst>
          </p:cNvPr>
          <p:cNvPicPr>
            <a:picLocks noChangeAspect="1"/>
          </p:cNvPicPr>
          <p:nvPr/>
        </p:nvPicPr>
        <p:blipFill rotWithShape="1">
          <a:blip r:embed="rId5">
            <a:extLst>
              <a:ext uri="{BEBA8EAE-BF5A-486C-A8C5-ECC9F3942E4B}">
                <a14:imgProps xmlns:a14="http://schemas.microsoft.com/office/drawing/2010/main">
                  <a14:imgLayer r:embed="rId14">
                    <a14:imgEffect>
                      <a14:backgroundRemoval t="16703" b="23499" l="35718" r="44866"/>
                    </a14:imgEffect>
                  </a14:imgLayer>
                </a14:imgProps>
              </a:ext>
            </a:extLst>
          </a:blip>
          <a:srcRect l="34575" t="15854" r="53990" b="75651"/>
          <a:stretch/>
        </p:blipFill>
        <p:spPr>
          <a:xfrm rot="20758288">
            <a:off x="1135227" y="3931899"/>
            <a:ext cx="90967" cy="77097"/>
          </a:xfrm>
          <a:prstGeom prst="rect">
            <a:avLst/>
          </a:prstGeom>
        </p:spPr>
      </p:pic>
      <p:pic>
        <p:nvPicPr>
          <p:cNvPr id="213" name="Picture 212">
            <a:extLst>
              <a:ext uri="{FF2B5EF4-FFF2-40B4-BE49-F238E27FC236}">
                <a16:creationId xmlns:a16="http://schemas.microsoft.com/office/drawing/2014/main" id="{F0E053F1-C687-CF4E-B37C-6BBAE28E76CF}"/>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705993" y="3674948"/>
            <a:ext cx="90967" cy="77097"/>
          </a:xfrm>
          <a:prstGeom prst="rect">
            <a:avLst/>
          </a:prstGeom>
        </p:spPr>
      </p:pic>
      <p:pic>
        <p:nvPicPr>
          <p:cNvPr id="214" name="Picture 213">
            <a:extLst>
              <a:ext uri="{FF2B5EF4-FFF2-40B4-BE49-F238E27FC236}">
                <a16:creationId xmlns:a16="http://schemas.microsoft.com/office/drawing/2014/main" id="{025115A8-F3B0-DD49-B76F-B8E46532F363}"/>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676062" y="4388127"/>
            <a:ext cx="90967" cy="77097"/>
          </a:xfrm>
          <a:prstGeom prst="rect">
            <a:avLst/>
          </a:prstGeom>
        </p:spPr>
      </p:pic>
      <p:pic>
        <p:nvPicPr>
          <p:cNvPr id="215" name="Picture 214">
            <a:extLst>
              <a:ext uri="{FF2B5EF4-FFF2-40B4-BE49-F238E27FC236}">
                <a16:creationId xmlns:a16="http://schemas.microsoft.com/office/drawing/2014/main" id="{C9813BFD-91AF-7A41-AFA1-112457140B28}"/>
              </a:ext>
            </a:extLst>
          </p:cNvPr>
          <p:cNvPicPr>
            <a:picLocks noChangeAspect="1"/>
          </p:cNvPicPr>
          <p:nvPr/>
        </p:nvPicPr>
        <p:blipFill rotWithShape="1">
          <a:blip r:embed="rId5">
            <a:extLst>
              <a:ext uri="{BEBA8EAE-BF5A-486C-A8C5-ECC9F3942E4B}">
                <a14:imgProps xmlns:a14="http://schemas.microsoft.com/office/drawing/2010/main">
                  <a14:imgLayer r:embed="rId10">
                    <a14:imgEffect>
                      <a14:backgroundRemoval t="16703" b="23499" l="35718" r="44866"/>
                    </a14:imgEffect>
                  </a14:imgLayer>
                </a14:imgProps>
              </a:ext>
            </a:extLst>
          </a:blip>
          <a:srcRect l="34575" t="15854" r="53990" b="75651"/>
          <a:stretch/>
        </p:blipFill>
        <p:spPr>
          <a:xfrm rot="14838133">
            <a:off x="712436" y="4402474"/>
            <a:ext cx="90967" cy="77097"/>
          </a:xfrm>
          <a:prstGeom prst="rect">
            <a:avLst/>
          </a:prstGeom>
        </p:spPr>
      </p:pic>
      <p:pic>
        <p:nvPicPr>
          <p:cNvPr id="216" name="Picture 215">
            <a:extLst>
              <a:ext uri="{FF2B5EF4-FFF2-40B4-BE49-F238E27FC236}">
                <a16:creationId xmlns:a16="http://schemas.microsoft.com/office/drawing/2014/main" id="{9D5DA633-4C78-4545-8DD9-7E0C9867669A}"/>
              </a:ext>
            </a:extLst>
          </p:cNvPr>
          <p:cNvPicPr>
            <a:picLocks noChangeAspect="1"/>
          </p:cNvPicPr>
          <p:nvPr/>
        </p:nvPicPr>
        <p:blipFill rotWithShape="1">
          <a:blip r:embed="rId5">
            <a:extLst>
              <a:ext uri="{BEBA8EAE-BF5A-486C-A8C5-ECC9F3942E4B}">
                <a14:imgProps xmlns:a14="http://schemas.microsoft.com/office/drawing/2010/main">
                  <a14:imgLayer r:embed="rId12">
                    <a14:imgEffect>
                      <a14:backgroundRemoval t="16703" b="23499" l="35718" r="44866"/>
                    </a14:imgEffect>
                  </a14:imgLayer>
                </a14:imgProps>
              </a:ext>
            </a:extLst>
          </a:blip>
          <a:srcRect l="34575" t="15854" r="53990" b="75651"/>
          <a:stretch/>
        </p:blipFill>
        <p:spPr>
          <a:xfrm rot="19590985">
            <a:off x="684236" y="4007622"/>
            <a:ext cx="90967" cy="77097"/>
          </a:xfrm>
          <a:prstGeom prst="rect">
            <a:avLst/>
          </a:prstGeom>
        </p:spPr>
      </p:pic>
      <p:sp>
        <p:nvSpPr>
          <p:cNvPr id="3" name="TextBox 2">
            <a:extLst>
              <a:ext uri="{FF2B5EF4-FFF2-40B4-BE49-F238E27FC236}">
                <a16:creationId xmlns:a16="http://schemas.microsoft.com/office/drawing/2014/main" id="{01FA674E-27AD-5647-8491-040D8B50ABEB}"/>
              </a:ext>
            </a:extLst>
          </p:cNvPr>
          <p:cNvSpPr txBox="1"/>
          <p:nvPr/>
        </p:nvSpPr>
        <p:spPr>
          <a:xfrm>
            <a:off x="4271784" y="3406047"/>
            <a:ext cx="1783630" cy="369332"/>
          </a:xfrm>
          <a:prstGeom prst="rect">
            <a:avLst/>
          </a:prstGeom>
          <a:noFill/>
        </p:spPr>
        <p:txBody>
          <a:bodyPr wrap="none" rtlCol="0">
            <a:spAutoFit/>
          </a:bodyPr>
          <a:lstStyle/>
          <a:p>
            <a:r>
              <a:rPr lang="en-US" dirty="0"/>
              <a:t>4 fish/ treatment</a:t>
            </a:r>
          </a:p>
        </p:txBody>
      </p:sp>
      <p:sp>
        <p:nvSpPr>
          <p:cNvPr id="5" name="TextBox 4">
            <a:extLst>
              <a:ext uri="{FF2B5EF4-FFF2-40B4-BE49-F238E27FC236}">
                <a16:creationId xmlns:a16="http://schemas.microsoft.com/office/drawing/2014/main" id="{4F99CB00-EB46-E048-B459-031CEEC070FB}"/>
              </a:ext>
            </a:extLst>
          </p:cNvPr>
          <p:cNvSpPr txBox="1"/>
          <p:nvPr/>
        </p:nvSpPr>
        <p:spPr>
          <a:xfrm>
            <a:off x="0" y="4894448"/>
            <a:ext cx="3024739" cy="276999"/>
          </a:xfrm>
          <a:prstGeom prst="rect">
            <a:avLst/>
          </a:prstGeom>
          <a:noFill/>
        </p:spPr>
        <p:txBody>
          <a:bodyPr wrap="none" rtlCol="0">
            <a:spAutoFit/>
          </a:bodyPr>
          <a:lstStyle/>
          <a:p>
            <a:r>
              <a:rPr lang="en-US" sz="1200" dirty="0"/>
              <a:t>Normal conditions in Chile = 12 °C and 32 </a:t>
            </a:r>
            <a:r>
              <a:rPr lang="en-US" sz="1200" dirty="0" err="1"/>
              <a:t>psu</a:t>
            </a:r>
            <a:endParaRPr lang="en-US" sz="1200" dirty="0"/>
          </a:p>
        </p:txBody>
      </p:sp>
      <p:sp>
        <p:nvSpPr>
          <p:cNvPr id="217" name="TextBox 216">
            <a:extLst>
              <a:ext uri="{FF2B5EF4-FFF2-40B4-BE49-F238E27FC236}">
                <a16:creationId xmlns:a16="http://schemas.microsoft.com/office/drawing/2014/main" id="{985E01E8-9B40-AE4B-AAEB-CB24ED2B52C1}"/>
              </a:ext>
            </a:extLst>
          </p:cNvPr>
          <p:cNvSpPr txBox="1"/>
          <p:nvPr/>
        </p:nvSpPr>
        <p:spPr>
          <a:xfrm>
            <a:off x="4287631" y="2765741"/>
            <a:ext cx="1372492" cy="369332"/>
          </a:xfrm>
          <a:prstGeom prst="rect">
            <a:avLst/>
          </a:prstGeom>
          <a:noFill/>
        </p:spPr>
        <p:txBody>
          <a:bodyPr wrap="none" rtlCol="0">
            <a:spAutoFit/>
          </a:bodyPr>
          <a:lstStyle/>
          <a:p>
            <a:r>
              <a:rPr lang="en-US" dirty="0"/>
              <a:t>skin sections</a:t>
            </a:r>
          </a:p>
        </p:txBody>
      </p:sp>
    </p:spTree>
    <p:extLst>
      <p:ext uri="{BB962C8B-B14F-4D97-AF65-F5344CB8AC3E}">
        <p14:creationId xmlns:p14="http://schemas.microsoft.com/office/powerpoint/2010/main" val="2461814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13253</TotalTime>
  <Words>3335</Words>
  <Application>Microsoft Macintosh PowerPoint</Application>
  <PresentationFormat>On-screen Show (16:9)</PresentationFormat>
  <Paragraphs>623</Paragraphs>
  <Slides>48</Slides>
  <Notes>36</Notes>
  <HiddenSlides>21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Environmental influence on the Atlantic salmon epigenome during sea lice infestation </vt:lpstr>
      <vt:lpstr>Environmental threats to Salmon</vt:lpstr>
      <vt:lpstr>Environmental threats to Salmon</vt:lpstr>
      <vt:lpstr>Environmental conditions can exacerbate sea lice infestation</vt:lpstr>
      <vt:lpstr>Environmental conditions can exacerbate sea lice infestation</vt:lpstr>
      <vt:lpstr>How do temperature and salinity affect salmon response to sea lice?</vt:lpstr>
      <vt:lpstr>How do temperature and salinity affect salmon response to sea lice?</vt:lpstr>
      <vt:lpstr>How do temperature and salinity affect salmon response to sea lice?</vt:lpstr>
      <vt:lpstr>Temperature x salinity experimental set-up</vt:lpstr>
      <vt:lpstr>CpG methylation across groups</vt:lpstr>
      <vt:lpstr>CpG methylation across groups</vt:lpstr>
      <vt:lpstr>DMR:  Differentially methylated region</vt:lpstr>
      <vt:lpstr>Influence of temperature on methylation</vt:lpstr>
      <vt:lpstr>Influence of temperature on methylation</vt:lpstr>
      <vt:lpstr>Influence of temperature on methylation</vt:lpstr>
      <vt:lpstr>Influence of temperature on methylation</vt:lpstr>
      <vt:lpstr>Influence of salinity on methylation</vt:lpstr>
      <vt:lpstr>Influence of salinity on methylation</vt:lpstr>
      <vt:lpstr>Influence of salinity on methylation</vt:lpstr>
      <vt:lpstr>Influence of salinity on methylation</vt:lpstr>
      <vt:lpstr>Influence of salinity on methylation</vt:lpstr>
      <vt:lpstr>Conclusions</vt:lpstr>
      <vt:lpstr>Conclusions</vt:lpstr>
      <vt:lpstr>Conclusions</vt:lpstr>
      <vt:lpstr>Conclusions</vt:lpstr>
      <vt:lpstr>Conclusions</vt:lpstr>
      <vt:lpstr>Influence of salinity on methylation</vt:lpstr>
      <vt:lpstr>Influence of temperature on methylation</vt:lpstr>
      <vt:lpstr>Influence of salinity on methylation</vt:lpstr>
      <vt:lpstr>Atlantic Salmon and Sea lice in Chile</vt:lpstr>
      <vt:lpstr>Sea lice – Salmon interaction</vt:lpstr>
      <vt:lpstr>Sea lice – Salmon interaction</vt:lpstr>
      <vt:lpstr>Environment influence on epigenome</vt:lpstr>
      <vt:lpstr>Does the environment change the salmon response to sea lice?</vt:lpstr>
      <vt:lpstr>Experimental set-up</vt:lpstr>
      <vt:lpstr>PCA of all RRBS data</vt:lpstr>
      <vt:lpstr>DMR:  Differentially methylated region</vt:lpstr>
      <vt:lpstr>DMR:  Differentially methylated region</vt:lpstr>
      <vt:lpstr>Example of DMR</vt:lpstr>
      <vt:lpstr>PCA of DMRs before group stats </vt:lpstr>
      <vt:lpstr>Influence of temperature on methylation</vt:lpstr>
      <vt:lpstr>Influence of temperature on methylation</vt:lpstr>
      <vt:lpstr>52 significant DMRs </vt:lpstr>
      <vt:lpstr>PowerPoint Presentation</vt:lpstr>
      <vt:lpstr>Heatmap of DMRs?</vt:lpstr>
      <vt:lpstr>Where DMRs are</vt:lpstr>
      <vt:lpstr>Where are DMRs that aren’t in features?</vt:lpstr>
      <vt:lpstr>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influence on the Atlantic salmon epigenome during sea lice infestation </dc:title>
  <dc:creator>Shelly A Trigg</dc:creator>
  <cp:lastModifiedBy>Shelly A Trigg</cp:lastModifiedBy>
  <cp:revision>138</cp:revision>
  <dcterms:created xsi:type="dcterms:W3CDTF">2019-11-10T19:44:53Z</dcterms:created>
  <dcterms:modified xsi:type="dcterms:W3CDTF">2019-11-20T09:32:34Z</dcterms:modified>
</cp:coreProperties>
</file>